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62" r:id="rId3"/>
    <p:sldId id="259" r:id="rId4"/>
    <p:sldId id="260" r:id="rId5"/>
    <p:sldId id="261" r:id="rId6"/>
    <p:sldId id="263" r:id="rId7"/>
    <p:sldId id="264" r:id="rId8"/>
    <p:sldId id="257" r:id="rId9"/>
    <p:sldId id="268" r:id="rId10"/>
    <p:sldId id="269" r:id="rId11"/>
    <p:sldId id="270" r:id="rId12"/>
    <p:sldId id="258" r:id="rId13"/>
    <p:sldId id="271" r:id="rId14"/>
    <p:sldId id="272" r:id="rId15"/>
    <p:sldId id="265" r:id="rId16"/>
    <p:sldId id="266"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10A9D-513D-4F98-B946-B3BD37A97833}" type="datetimeFigureOut">
              <a:rPr lang="es-ES" smtClean="0"/>
              <a:pPr/>
              <a:t>09/09/2016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287F2-FFF5-4C19-8772-D3BB400D577A}"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59287F2-FFF5-4C19-8772-D3BB400D577A}"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4BF9D0-FE20-4EA8-A146-F07C399801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9A34320-55FA-43AC-80B7-BCD0EA5C6FC7}" type="datetimeFigureOut">
              <a:rPr lang="es-ES" smtClean="0"/>
              <a:pPr/>
              <a:t>09/09/2016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D4BF9D0-FE20-4EA8-A146-F07C39980138}"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A34320-55FA-43AC-80B7-BCD0EA5C6FC7}" type="datetimeFigureOut">
              <a:rPr lang="es-ES" smtClean="0"/>
              <a:pPr/>
              <a:t>09/09/2016</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4BF9D0-FE20-4EA8-A146-F07C39980138}"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Comisión ECOSOC:</a:t>
            </a:r>
            <a:endParaRPr lang="es-ES" dirty="0"/>
          </a:p>
        </p:txBody>
      </p:sp>
      <p:sp>
        <p:nvSpPr>
          <p:cNvPr id="3" name="2 Subtítulo"/>
          <p:cNvSpPr>
            <a:spLocks noGrp="1"/>
          </p:cNvSpPr>
          <p:nvPr>
            <p:ph type="subTitle" idx="1"/>
          </p:nvPr>
        </p:nvSpPr>
        <p:spPr/>
        <p:txBody>
          <a:bodyPr/>
          <a:lstStyle/>
          <a:p>
            <a:r>
              <a:rPr lang="es-ES" dirty="0" smtClean="0"/>
              <a:t>Presidente: Jhon Javer Guazaquillo Correa</a:t>
            </a:r>
          </a:p>
          <a:p>
            <a:r>
              <a:rPr lang="es-ES" dirty="0" smtClean="0"/>
              <a:t>Vice-presidenta: Karen Jhoanna Sánchez</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357958"/>
          </a:xfrm>
        </p:spPr>
        <p:txBody>
          <a:bodyPr>
            <a:normAutofit/>
          </a:bodyPr>
          <a:lstStyle/>
          <a:p>
            <a:r>
              <a:rPr lang="es-ES" dirty="0" smtClean="0"/>
              <a:t>Otro aspecto que también es necesario recalcar, es la ventaja que esta situación presenta, muchas naciones a partir de esta circunstancia, pueden elevar su desempeño productivo para equilibrar el mercado y hacerse mas competitivos, sin embargo es también una afectación grave al balance comercial, pues el flujo de dólares, podría causar una valoración a un mayor del mismo, así como también una depreciación de algunas monedas nacionales.</a:t>
            </a:r>
          </a:p>
          <a:p>
            <a:r>
              <a:rPr lang="es-ES" dirty="0" smtClean="0"/>
              <a:t>Para finalizar, es imprescindible observar el cambio que esta cuestión podría generar a las naciones económicamente estables, como lo es el caso de Estados Unidos, quien podría gracias a esta situación reivindicarse en el contexto industrial, lo cual abriría una puerta a una nueva etapa comercial</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a:bodyPr>
          <a:lstStyle/>
          <a:p>
            <a:r>
              <a:rPr lang="es-CO" sz="3200" b="1" dirty="0" smtClean="0"/>
              <a:t>Ralentización De La Economía Asiática Y Sus Repercusiones En El Mercado Global.</a:t>
            </a:r>
            <a:endParaRPr lang="es-ES" sz="3200" dirty="0"/>
          </a:p>
        </p:txBody>
      </p:sp>
      <p:sp>
        <p:nvSpPr>
          <p:cNvPr id="6" name="5 Rectángulo"/>
          <p:cNvSpPr/>
          <p:nvPr/>
        </p:nvSpPr>
        <p:spPr>
          <a:xfrm>
            <a:off x="2428860" y="1428736"/>
            <a:ext cx="421484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smtClean="0"/>
          </a:p>
          <a:p>
            <a:pPr algn="ctr"/>
            <a:r>
              <a:rPr lang="es-ES" dirty="0" smtClean="0"/>
              <a:t>Ralentización </a:t>
            </a:r>
            <a:r>
              <a:rPr lang="es-ES" dirty="0" smtClean="0"/>
              <a:t>de la economía asiática</a:t>
            </a:r>
          </a:p>
          <a:p>
            <a:pPr algn="ctr"/>
            <a:endParaRPr lang="es-ES" dirty="0"/>
          </a:p>
        </p:txBody>
      </p:sp>
      <p:cxnSp>
        <p:nvCxnSpPr>
          <p:cNvPr id="12" name="11 Conector recto"/>
          <p:cNvCxnSpPr/>
          <p:nvPr/>
        </p:nvCxnSpPr>
        <p:spPr>
          <a:xfrm rot="5400000">
            <a:off x="4465637" y="1963727"/>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3571868" y="2071678"/>
            <a:ext cx="1958934" cy="369332"/>
          </a:xfrm>
          <a:prstGeom prst="rect">
            <a:avLst/>
          </a:prstGeom>
          <a:noFill/>
        </p:spPr>
        <p:txBody>
          <a:bodyPr wrap="none" rtlCol="0">
            <a:spAutoFit/>
          </a:bodyPr>
          <a:lstStyle/>
          <a:p>
            <a:r>
              <a:rPr lang="es-ES" dirty="0" smtClean="0"/>
              <a:t>Afectación Global</a:t>
            </a:r>
            <a:endParaRPr lang="es-ES" dirty="0"/>
          </a:p>
        </p:txBody>
      </p:sp>
      <p:cxnSp>
        <p:nvCxnSpPr>
          <p:cNvPr id="27" name="26 Conector recto"/>
          <p:cNvCxnSpPr/>
          <p:nvPr/>
        </p:nvCxnSpPr>
        <p:spPr>
          <a:xfrm rot="10800000">
            <a:off x="2357422" y="2285992"/>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5715008" y="2285992"/>
            <a:ext cx="10001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642910" y="2071678"/>
            <a:ext cx="171451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Positivo</a:t>
            </a:r>
            <a:endParaRPr lang="es-ES" dirty="0"/>
          </a:p>
        </p:txBody>
      </p:sp>
      <p:sp>
        <p:nvSpPr>
          <p:cNvPr id="33" name="32 Rectángulo"/>
          <p:cNvSpPr/>
          <p:nvPr/>
        </p:nvSpPr>
        <p:spPr>
          <a:xfrm>
            <a:off x="6715140" y="2000240"/>
            <a:ext cx="135732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Negativo</a:t>
            </a:r>
            <a:endParaRPr lang="es-ES" dirty="0"/>
          </a:p>
        </p:txBody>
      </p:sp>
      <p:cxnSp>
        <p:nvCxnSpPr>
          <p:cNvPr id="39" name="38 Conector recto"/>
          <p:cNvCxnSpPr/>
          <p:nvPr/>
        </p:nvCxnSpPr>
        <p:spPr>
          <a:xfrm rot="5400000">
            <a:off x="1536679" y="267810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7323157" y="2606669"/>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42 Rectángulo"/>
          <p:cNvSpPr/>
          <p:nvPr/>
        </p:nvSpPr>
        <p:spPr>
          <a:xfrm>
            <a:off x="428596" y="2786058"/>
            <a:ext cx="2000264"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Puede permitir a las economías emergentes, incluirse en el mercado industrial.</a:t>
            </a:r>
            <a:endParaRPr lang="es-ES" dirty="0"/>
          </a:p>
        </p:txBody>
      </p:sp>
      <p:cxnSp>
        <p:nvCxnSpPr>
          <p:cNvPr id="45" name="44 Conector recto"/>
          <p:cNvCxnSpPr/>
          <p:nvPr/>
        </p:nvCxnSpPr>
        <p:spPr>
          <a:xfrm rot="5400000">
            <a:off x="1500960" y="4642652"/>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45 Rectángulo"/>
          <p:cNvSpPr/>
          <p:nvPr/>
        </p:nvSpPr>
        <p:spPr>
          <a:xfrm>
            <a:off x="357158" y="4786322"/>
            <a:ext cx="2143140"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Brinda la oportunidad de una nueva estructuración comercial y económica.</a:t>
            </a:r>
            <a:endParaRPr lang="es-ES" dirty="0"/>
          </a:p>
        </p:txBody>
      </p:sp>
      <p:sp>
        <p:nvSpPr>
          <p:cNvPr id="47" name="46 Rectángulo"/>
          <p:cNvSpPr/>
          <p:nvPr/>
        </p:nvSpPr>
        <p:spPr>
          <a:xfrm>
            <a:off x="6500826" y="2714620"/>
            <a:ext cx="1928826"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Podría causar inestabilidad comercial (relación oferta y demanda)</a:t>
            </a:r>
            <a:endParaRPr lang="es-ES" dirty="0"/>
          </a:p>
        </p:txBody>
      </p:sp>
      <p:cxnSp>
        <p:nvCxnSpPr>
          <p:cNvPr id="49" name="48 Conector recto"/>
          <p:cNvCxnSpPr/>
          <p:nvPr/>
        </p:nvCxnSpPr>
        <p:spPr>
          <a:xfrm rot="5400000">
            <a:off x="7323157" y="4178305"/>
            <a:ext cx="213520" cy="794"/>
          </a:xfrm>
          <a:prstGeom prst="line">
            <a:avLst/>
          </a:prstGeom>
        </p:spPr>
        <p:style>
          <a:lnRef idx="1">
            <a:schemeClr val="accent1"/>
          </a:lnRef>
          <a:fillRef idx="0">
            <a:schemeClr val="accent1"/>
          </a:fillRef>
          <a:effectRef idx="0">
            <a:schemeClr val="accent1"/>
          </a:effectRef>
          <a:fontRef idx="minor">
            <a:schemeClr val="tx1"/>
          </a:fontRef>
        </p:style>
      </p:cxnSp>
      <p:sp>
        <p:nvSpPr>
          <p:cNvPr id="51" name="50 Rectángulo"/>
          <p:cNvSpPr/>
          <p:nvPr/>
        </p:nvSpPr>
        <p:spPr>
          <a:xfrm>
            <a:off x="6000760" y="4286256"/>
            <a:ext cx="2857520"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Podría causar una apreciación mas amplia de las monedas comerciales (Dólar, Euro), causando depreciación en las monedas nocionales</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632798"/>
          </a:xfrm>
        </p:spPr>
        <p:txBody>
          <a:bodyPr>
            <a:noAutofit/>
          </a:bodyPr>
          <a:lstStyle/>
          <a:p>
            <a:r>
              <a:rPr lang="es-CO" sz="3200" b="1" dirty="0" smtClean="0"/>
              <a:t>Modelo: Análisis De La Apreciación Del Dólar Y El Endurecimiento De Las Condiciones Financieras Globales.</a:t>
            </a:r>
            <a:endParaRPr lang="es-ES" sz="3200" dirty="0"/>
          </a:p>
        </p:txBody>
      </p:sp>
      <p:sp>
        <p:nvSpPr>
          <p:cNvPr id="3" name="2 Marcador de contenido"/>
          <p:cNvSpPr>
            <a:spLocks noGrp="1"/>
          </p:cNvSpPr>
          <p:nvPr>
            <p:ph idx="1"/>
          </p:nvPr>
        </p:nvSpPr>
        <p:spPr>
          <a:xfrm>
            <a:off x="457200" y="1935480"/>
            <a:ext cx="8229600" cy="4636792"/>
          </a:xfrm>
        </p:spPr>
        <p:txBody>
          <a:bodyPr>
            <a:normAutofit/>
          </a:bodyPr>
          <a:lstStyle/>
          <a:p>
            <a:r>
              <a:rPr lang="es-ES" dirty="0" smtClean="0"/>
              <a:t>Análisis del Problema:</a:t>
            </a:r>
          </a:p>
          <a:p>
            <a:r>
              <a:rPr lang="es-ES" dirty="0" smtClean="0"/>
              <a:t>La apreciación del dólar es una cuestión bastante amplia, puesto que en esta influyen factores como el comercio interno y externo (importaciones y exportaciones), el balance entre oferta y demanda, la sobresaturación de petróleo en el mercado, los desequilibrios económicos generados a partir de un próximo Brexit, entre otros.</a:t>
            </a:r>
          </a:p>
          <a:p>
            <a:r>
              <a:rPr lang="es-ES" dirty="0" smtClean="0"/>
              <a:t>Es por esta compilación de factores, que el mercado esta cambiando radicalmente sus políticas relacionistas en el ámbito comercial y económico</a:t>
            </a:r>
            <a:r>
              <a:rPr lang="es-ES" dirty="0" smtClean="0"/>
              <a:t>.</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753120"/>
          </a:xfrm>
        </p:spPr>
        <p:txBody>
          <a:bodyPr/>
          <a:lstStyle/>
          <a:p>
            <a:r>
              <a:rPr lang="es-ES" dirty="0" smtClean="0"/>
              <a:t>Dando así, una consecuencia aun mas grave para la economía mundial: El Endurecimiento De Las Condiciones Financieras Globales: Esta se genera a partir de la gran variedad de situaciones de ámbito social, económico y político, a continuación definiremos los factores clave en cada uno:</a:t>
            </a:r>
          </a:p>
          <a:p>
            <a:r>
              <a:rPr lang="es-ES" dirty="0" smtClean="0"/>
              <a:t>Social: El mundo esta en constante estado de cambio, la inestabilidad social presentado en países desarrollados y subdesarrollados, son un factor clave para el decaimiento de la inversión y de la producción de una nación en general. Ejemplo: Yemen, Venezuela (político también), entre otros.</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357166"/>
            <a:ext cx="8572560" cy="6500834"/>
          </a:xfrm>
        </p:spPr>
        <p:txBody>
          <a:bodyPr>
            <a:normAutofit lnSpcReduction="10000"/>
          </a:bodyPr>
          <a:lstStyle/>
          <a:p>
            <a:r>
              <a:rPr lang="es-ES" dirty="0" smtClean="0"/>
              <a:t>Económico: Debido a los factores de contracción económica el margen comercial entre naciones se puede ver se afectado al no haber un balance comercial, como también al estar comprometido el sector productor y/o industrial. Ejemplo: Sobresaturación de petróleo en el mercado (OPEP), desaceleración de la economía asiática, entre otros.</a:t>
            </a:r>
          </a:p>
          <a:p>
            <a:r>
              <a:rPr lang="es-ES" dirty="0" smtClean="0"/>
              <a:t>Político: Las políticas y normativas de las naciones independientes, son un factor clave para la economía mundial, puesto que su futuro económico así como también el general, pueden ser definidos dentro de los mismos, esto permitiría traer consigo, una serie de consecuencias las cuales comúnmente afectan a los mercados directa o indirectamente. Ejemplo: Venezuela (Crisis Social Y Política), El Brexit (Posible salida de Inglaterra de la UE)</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229600" cy="1143000"/>
          </a:xfrm>
        </p:spPr>
        <p:txBody>
          <a:bodyPr/>
          <a:lstStyle/>
          <a:p>
            <a:r>
              <a:rPr lang="es-ES" dirty="0" smtClean="0"/>
              <a:t>Bibliografía:</a:t>
            </a:r>
            <a:endParaRPr lang="es-ES" dirty="0"/>
          </a:p>
        </p:txBody>
      </p:sp>
      <p:sp>
        <p:nvSpPr>
          <p:cNvPr id="3" name="2 Marcador de contenido"/>
          <p:cNvSpPr>
            <a:spLocks noGrp="1"/>
          </p:cNvSpPr>
          <p:nvPr>
            <p:ph idx="1"/>
          </p:nvPr>
        </p:nvSpPr>
        <p:spPr>
          <a:xfrm>
            <a:off x="457200" y="1214422"/>
            <a:ext cx="8229600" cy="5500726"/>
          </a:xfrm>
        </p:spPr>
        <p:txBody>
          <a:bodyPr>
            <a:normAutofit/>
          </a:bodyPr>
          <a:lstStyle/>
          <a:p>
            <a:r>
              <a:rPr lang="es-ES" dirty="0" smtClean="0"/>
              <a:t>Fuentes: Documentos, Informes, etc.</a:t>
            </a:r>
          </a:p>
          <a:p>
            <a:r>
              <a:rPr lang="es-ES" dirty="0" smtClean="0">
                <a:solidFill>
                  <a:schemeClr val="accent1">
                    <a:lumMod val="75000"/>
                  </a:schemeClr>
                </a:solidFill>
              </a:rPr>
              <a:t>https</a:t>
            </a:r>
            <a:r>
              <a:rPr lang="es-ES" dirty="0" smtClean="0">
                <a:solidFill>
                  <a:schemeClr val="accent1">
                    <a:lumMod val="75000"/>
                  </a:schemeClr>
                </a:solidFill>
              </a:rPr>
              <a:t>://www.un.org/ecosoc/es/content/subsidiary-bodies-ecosoc</a:t>
            </a:r>
          </a:p>
          <a:p>
            <a:r>
              <a:rPr lang="es-ES" dirty="0" smtClean="0">
                <a:solidFill>
                  <a:schemeClr val="accent1">
                    <a:lumMod val="75000"/>
                  </a:schemeClr>
                </a:solidFill>
              </a:rPr>
              <a:t>http://www.cinu.org.mx/onu/estructura/ecosoc.htm</a:t>
            </a:r>
          </a:p>
          <a:p>
            <a:r>
              <a:rPr lang="es-ES" dirty="0" smtClean="0">
                <a:solidFill>
                  <a:schemeClr val="accent1">
                    <a:lumMod val="75000"/>
                  </a:schemeClr>
                </a:solidFill>
              </a:rPr>
              <a:t>http://www.cinu.org.mx/onu/documentos/pidesc.htm</a:t>
            </a:r>
          </a:p>
          <a:p>
            <a:r>
              <a:rPr lang="es-ES" dirty="0" smtClean="0">
                <a:solidFill>
                  <a:schemeClr val="accent1">
                    <a:lumMod val="75000"/>
                  </a:schemeClr>
                </a:solidFill>
              </a:rPr>
              <a:t>https://www.wto.org/indexsp.htm</a:t>
            </a:r>
          </a:p>
          <a:p>
            <a:r>
              <a:rPr lang="es-ES" dirty="0" smtClean="0">
                <a:solidFill>
                  <a:schemeClr val="accent1">
                    <a:lumMod val="75000"/>
                  </a:schemeClr>
                </a:solidFill>
              </a:rPr>
              <a:t>https://www.wto.org/spanish/res_s/publications_s/wtr15_s.htm</a:t>
            </a:r>
          </a:p>
          <a:p>
            <a:r>
              <a:rPr lang="es-ES" dirty="0" smtClean="0">
                <a:solidFill>
                  <a:schemeClr val="accent1">
                    <a:lumMod val="75000"/>
                  </a:schemeClr>
                </a:solidFill>
              </a:rPr>
              <a:t>https://www.wto.org/spanish/res_s/publications_s/wtr13_s.htm</a:t>
            </a:r>
          </a:p>
          <a:p>
            <a:r>
              <a:rPr lang="es-ES" dirty="0" smtClean="0">
                <a:solidFill>
                  <a:schemeClr val="accent1">
                    <a:lumMod val="75000"/>
                  </a:schemeClr>
                </a:solidFill>
              </a:rPr>
              <a:t>https://www.wto.org/spanish/res_s/statis_s/its2015_s/its15_toc_s.htm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lstStyle/>
          <a:p>
            <a:r>
              <a:rPr lang="es-ES" dirty="0" smtClean="0">
                <a:solidFill>
                  <a:schemeClr val="tx2"/>
                </a:solidFill>
              </a:rPr>
              <a:t>https://www.wto.org/spanish/thewto_s/glossary_s/glossary_s.htm</a:t>
            </a:r>
          </a:p>
          <a:p>
            <a:r>
              <a:rPr lang="es-ES" dirty="0" smtClean="0">
                <a:solidFill>
                  <a:schemeClr val="tx2"/>
                </a:solidFill>
              </a:rPr>
              <a:t>http://www.icesi.edu.co/cienfi/images/stories/pdf/glosario/balanza-comercial.pdf</a:t>
            </a:r>
          </a:p>
          <a:p>
            <a:r>
              <a:rPr lang="es-ES" dirty="0" smtClean="0">
                <a:solidFill>
                  <a:schemeClr val="tx2"/>
                </a:solidFill>
              </a:rPr>
              <a:t>http://ocw.unican.es/ciencias-sociales-y-juridicas/principios-de-economia/materiales/Principios-economia3.pdf</a:t>
            </a:r>
          </a:p>
          <a:p>
            <a:r>
              <a:rPr lang="es-ES" sz="2800" dirty="0" smtClean="0"/>
              <a:t>Fuentes Estadísticas</a:t>
            </a:r>
            <a:r>
              <a:rPr lang="es-ES" sz="2800" dirty="0" smtClean="0"/>
              <a:t>:</a:t>
            </a:r>
          </a:p>
          <a:p>
            <a:r>
              <a:rPr lang="es-ES" dirty="0" smtClean="0">
                <a:solidFill>
                  <a:schemeClr val="tx2"/>
                </a:solidFill>
              </a:rPr>
              <a:t>http://www.unescap.org/stat/data/statdb/DataExplorer.aspx</a:t>
            </a:r>
          </a:p>
          <a:p>
            <a:r>
              <a:rPr lang="es-ES" dirty="0" smtClean="0">
                <a:solidFill>
                  <a:schemeClr val="tx2"/>
                </a:solidFill>
              </a:rPr>
              <a:t>http://www.opec.org/opec_web/en/data_graphs/40.htm</a:t>
            </a:r>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061294"/>
          </a:xfrm>
        </p:spPr>
        <p:txBody>
          <a:bodyPr>
            <a:normAutofit/>
          </a:bodyPr>
          <a:lstStyle/>
          <a:p>
            <a:r>
              <a:rPr lang="es-ES" dirty="0" smtClean="0"/>
              <a:t>Carta Para Delegados:</a:t>
            </a:r>
            <a:endParaRPr lang="es-ES" dirty="0"/>
          </a:p>
        </p:txBody>
      </p:sp>
      <p:sp>
        <p:nvSpPr>
          <p:cNvPr id="3" name="2 Marcador de contenido"/>
          <p:cNvSpPr>
            <a:spLocks noGrp="1"/>
          </p:cNvSpPr>
          <p:nvPr>
            <p:ph idx="1"/>
          </p:nvPr>
        </p:nvSpPr>
        <p:spPr>
          <a:xfrm>
            <a:off x="457200" y="1357298"/>
            <a:ext cx="8229600" cy="5500702"/>
          </a:xfrm>
        </p:spPr>
        <p:txBody>
          <a:bodyPr>
            <a:normAutofit/>
          </a:bodyPr>
          <a:lstStyle/>
          <a:p>
            <a:r>
              <a:rPr lang="es-ES" dirty="0" smtClean="0"/>
              <a:t>Estimados delegados, nosotros los presidentes de la comisión de ECOSOC, les damos la bienvenida a nuestra sala, como podrán ver en esta presentación, hemos recopilado gran variedad de datos y textos, los cuales esperamos les sea de mucha ayuda.</a:t>
            </a:r>
          </a:p>
          <a:p>
            <a:r>
              <a:rPr lang="es-ES" dirty="0" smtClean="0"/>
              <a:t>Durante las siguientes diapositivas les mostraremos las fuentes de consulta y la información necesaria para un mejor desarrollo de las temáticas de la comisión.</a:t>
            </a:r>
          </a:p>
          <a:p>
            <a:r>
              <a:rPr lang="es-ES" dirty="0" smtClean="0"/>
              <a:t>Atentamente: La mesa directiva.</a:t>
            </a:r>
          </a:p>
          <a:p>
            <a:r>
              <a:rPr lang="es-ES" dirty="0" smtClean="0"/>
              <a:t>Nota: Durante el desarrollo de esta diapositiva, se tocaran levemente las temática, puesto que es necesario que ustedes delegados, estudien a profundidad dicha cuestión.</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143000"/>
          </a:xfrm>
        </p:spPr>
        <p:txBody>
          <a:bodyPr/>
          <a:lstStyle/>
          <a:p>
            <a:r>
              <a:rPr lang="es-ES" dirty="0" smtClean="0"/>
              <a:t>Introducción De La Comisión:</a:t>
            </a:r>
            <a:endParaRPr lang="es-ES" dirty="0"/>
          </a:p>
        </p:txBody>
      </p:sp>
      <p:sp>
        <p:nvSpPr>
          <p:cNvPr id="3" name="2 Marcador de contenido"/>
          <p:cNvSpPr>
            <a:spLocks noGrp="1"/>
          </p:cNvSpPr>
          <p:nvPr>
            <p:ph idx="1"/>
          </p:nvPr>
        </p:nvSpPr>
        <p:spPr>
          <a:xfrm>
            <a:off x="428596" y="1142984"/>
            <a:ext cx="8215370" cy="5143536"/>
          </a:xfrm>
        </p:spPr>
        <p:txBody>
          <a:bodyPr>
            <a:normAutofit/>
          </a:bodyPr>
          <a:lstStyle/>
          <a:p>
            <a:endParaRPr lang="es-ES" dirty="0" smtClean="0"/>
          </a:p>
          <a:p>
            <a:r>
              <a:rPr lang="es-CO" dirty="0" smtClean="0"/>
              <a:t>Información de la comisión</a:t>
            </a:r>
            <a:endParaRPr lang="es-ES" dirty="0" smtClean="0"/>
          </a:p>
          <a:p>
            <a:r>
              <a:rPr lang="es-CO" dirty="0" smtClean="0"/>
              <a:t>El Consejo Económico y Social de las Naciones Unidas surge como  consecuencia a la necesidad de ver un mundo con condiciones de estabilidad y bienestar que son necesarias para las relaciones pacificas y amistosas entre naciones (Carta de las Naciones Unidas, 1946).Siendo uno de los seis principales órganos creados en la conferencia de San Francisco en 1946 se le atribuyen diferentes funciones determinadas por los art</a:t>
            </a:r>
            <a:r>
              <a:rPr lang="es-ES" altLang="zh-CN" dirty="0" smtClean="0"/>
              <a:t>í</a:t>
            </a:r>
            <a:r>
              <a:rPr lang="es-CO" dirty="0" smtClean="0"/>
              <a:t>culos 62, 63,64, 65 y 66 de la Carta de las Naciones Unidas.</a:t>
            </a:r>
            <a:endParaRPr lang="es-E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lstStyle/>
          <a:p>
            <a:r>
              <a:rPr lang="es-CO" dirty="0" smtClean="0"/>
              <a:t>En los art</a:t>
            </a:r>
            <a:r>
              <a:rPr lang="es-ES" altLang="zh-CN" dirty="0" smtClean="0"/>
              <a:t>í</a:t>
            </a:r>
            <a:r>
              <a:rPr lang="es-CO" dirty="0" smtClean="0"/>
              <a:t>culos mencionados anteriormente se declara que el Consejo Económico y Social puede:</a:t>
            </a:r>
            <a:endParaRPr lang="es-ES" dirty="0" smtClean="0"/>
          </a:p>
          <a:p>
            <a:r>
              <a:rPr lang="es-CO" dirty="0" smtClean="0"/>
              <a:t>1. Realizar estudios e informes;</a:t>
            </a:r>
            <a:endParaRPr lang="es-ES" dirty="0" smtClean="0"/>
          </a:p>
          <a:p>
            <a:r>
              <a:rPr lang="es-CO" dirty="0" smtClean="0"/>
              <a:t>2. Formular proyectos de convención;</a:t>
            </a:r>
            <a:endParaRPr lang="es-ES" dirty="0" smtClean="0"/>
          </a:p>
          <a:p>
            <a:r>
              <a:rPr lang="es-CO" dirty="0" smtClean="0"/>
              <a:t>3. Hacer recomendaciones a la Asamblea General políticos y sociales y;</a:t>
            </a:r>
            <a:endParaRPr lang="es-ES" dirty="0" smtClean="0"/>
          </a:p>
          <a:p>
            <a:r>
              <a:rPr lang="es-CO" dirty="0" smtClean="0"/>
              <a:t>4. Convocar a reuniones internacionales.</a:t>
            </a:r>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r>
              <a:rPr lang="es-ES" dirty="0" smtClean="0"/>
              <a:t>ECOSOC:</a:t>
            </a:r>
            <a:endParaRPr lang="es-ES" dirty="0"/>
          </a:p>
        </p:txBody>
      </p:sp>
      <p:sp>
        <p:nvSpPr>
          <p:cNvPr id="3" name="2 Marcador de contenido"/>
          <p:cNvSpPr>
            <a:spLocks noGrp="1"/>
          </p:cNvSpPr>
          <p:nvPr>
            <p:ph idx="1"/>
          </p:nvPr>
        </p:nvSpPr>
        <p:spPr>
          <a:xfrm>
            <a:off x="428596" y="1428736"/>
            <a:ext cx="8229600" cy="5214974"/>
          </a:xfrm>
        </p:spPr>
        <p:txBody>
          <a:bodyPr>
            <a:normAutofit lnSpcReduction="10000"/>
          </a:bodyPr>
          <a:lstStyle/>
          <a:p>
            <a:r>
              <a:rPr lang="es-ES" sz="2400" dirty="0" smtClean="0"/>
              <a:t>Para empezar nos gustaría brindar la siguiente información:</a:t>
            </a:r>
          </a:p>
          <a:p>
            <a:r>
              <a:rPr lang="es-ES" sz="2400" dirty="0" smtClean="0"/>
              <a:t>La ECOSOC cuenta con 5 comisiones regionales las cuales son:</a:t>
            </a:r>
          </a:p>
          <a:p>
            <a:r>
              <a:rPr lang="es-ES" sz="2400" dirty="0" smtClean="0"/>
              <a:t>Comisión Económica para África (CEPA). Pagina Oficial: </a:t>
            </a:r>
            <a:r>
              <a:rPr lang="es-ES" sz="2400" dirty="0" smtClean="0">
                <a:solidFill>
                  <a:schemeClr val="accent1">
                    <a:lumMod val="75000"/>
                  </a:schemeClr>
                </a:solidFill>
              </a:rPr>
              <a:t>www.uneca.org</a:t>
            </a:r>
          </a:p>
          <a:p>
            <a:r>
              <a:rPr lang="es-ES" sz="2400" dirty="0" smtClean="0"/>
              <a:t>Comisión Económica y Social para Asia y el Pacífico (CESPAP). Pagina Oficial: </a:t>
            </a:r>
            <a:r>
              <a:rPr lang="es-ES" sz="2400" dirty="0" smtClean="0">
                <a:solidFill>
                  <a:schemeClr val="accent1">
                    <a:lumMod val="75000"/>
                  </a:schemeClr>
                </a:solidFill>
              </a:rPr>
              <a:t>www.unescap.org</a:t>
            </a:r>
          </a:p>
          <a:p>
            <a:r>
              <a:rPr lang="es-ES" sz="2400" dirty="0" smtClean="0"/>
              <a:t>Comisión Económica para Europa (CEPE). Pagina Oficial: </a:t>
            </a:r>
            <a:r>
              <a:rPr lang="es-ES" sz="2400" dirty="0" smtClean="0">
                <a:solidFill>
                  <a:schemeClr val="accent1">
                    <a:lumMod val="75000"/>
                  </a:schemeClr>
                </a:solidFill>
              </a:rPr>
              <a:t>www.unece.org/info/ece-homepage.html</a:t>
            </a:r>
          </a:p>
          <a:p>
            <a:r>
              <a:rPr lang="es-ES" sz="2400" dirty="0" smtClean="0"/>
              <a:t>Comisión Económica para América Latina y el Caribe (CEPAL). Pagina Oficial: </a:t>
            </a:r>
            <a:r>
              <a:rPr lang="es-ES" sz="2400" dirty="0" smtClean="0">
                <a:solidFill>
                  <a:schemeClr val="accent1">
                    <a:lumMod val="75000"/>
                  </a:schemeClr>
                </a:solidFill>
              </a:rPr>
              <a:t>www.cepal.org/es</a:t>
            </a:r>
          </a:p>
          <a:p>
            <a:r>
              <a:rPr lang="es-ES" sz="2400" dirty="0" smtClean="0"/>
              <a:t>Comisión Económica y Social para Asia Occidental (CESPAO). Pagina Oficial: </a:t>
            </a:r>
            <a:r>
              <a:rPr lang="es-ES" sz="2400" dirty="0" smtClean="0">
                <a:solidFill>
                  <a:schemeClr val="accent1">
                    <a:lumMod val="75000"/>
                  </a:schemeClr>
                </a:solidFill>
              </a:rPr>
              <a:t>www.escwa.org.lb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928694"/>
          </a:xfrm>
        </p:spPr>
        <p:txBody>
          <a:bodyPr/>
          <a:lstStyle/>
          <a:p>
            <a:r>
              <a:rPr lang="es-ES" dirty="0" smtClean="0"/>
              <a:t>ECOSOC:</a:t>
            </a:r>
            <a:endParaRPr lang="es-ES" dirty="0"/>
          </a:p>
        </p:txBody>
      </p:sp>
      <p:sp>
        <p:nvSpPr>
          <p:cNvPr id="3" name="2 Marcador de contenido"/>
          <p:cNvSpPr>
            <a:spLocks noGrp="1"/>
          </p:cNvSpPr>
          <p:nvPr>
            <p:ph idx="1"/>
          </p:nvPr>
        </p:nvSpPr>
        <p:spPr>
          <a:xfrm>
            <a:off x="457200" y="1142984"/>
            <a:ext cx="8229600" cy="5715016"/>
          </a:xfrm>
        </p:spPr>
        <p:txBody>
          <a:bodyPr>
            <a:normAutofit lnSpcReduction="10000"/>
          </a:bodyPr>
          <a:lstStyle/>
          <a:p>
            <a:r>
              <a:rPr lang="es-ES" dirty="0" smtClean="0"/>
              <a:t>También cuenta con 8 comisiones orgánicas:</a:t>
            </a:r>
          </a:p>
          <a:p>
            <a:r>
              <a:rPr lang="es-ES" dirty="0" smtClean="0"/>
              <a:t>Comisión de Estadística. Pagina Oficial: </a:t>
            </a:r>
            <a:r>
              <a:rPr lang="es-ES" dirty="0" smtClean="0">
                <a:solidFill>
                  <a:schemeClr val="accent1">
                    <a:lumMod val="75000"/>
                  </a:schemeClr>
                </a:solidFill>
              </a:rPr>
              <a:t>unstats.un.org/</a:t>
            </a:r>
            <a:r>
              <a:rPr lang="es-ES" dirty="0" err="1" smtClean="0">
                <a:solidFill>
                  <a:schemeClr val="accent1">
                    <a:lumMod val="75000"/>
                  </a:schemeClr>
                </a:solidFill>
              </a:rPr>
              <a:t>unsd</a:t>
            </a:r>
            <a:r>
              <a:rPr lang="es-ES" dirty="0" smtClean="0">
                <a:solidFill>
                  <a:schemeClr val="accent1">
                    <a:lumMod val="75000"/>
                  </a:schemeClr>
                </a:solidFill>
              </a:rPr>
              <a:t>/default.htm</a:t>
            </a:r>
          </a:p>
          <a:p>
            <a:r>
              <a:rPr lang="es-ES" dirty="0" smtClean="0"/>
              <a:t>Comisión de Población y Desarrollo. Pagina Oficial: </a:t>
            </a:r>
            <a:r>
              <a:rPr lang="es-ES" dirty="0" smtClean="0">
                <a:solidFill>
                  <a:schemeClr val="accent1">
                    <a:lumMod val="75000"/>
                  </a:schemeClr>
                </a:solidFill>
              </a:rPr>
              <a:t>www.un.org/en/development/desa/population/commission/index.shtml</a:t>
            </a:r>
          </a:p>
          <a:p>
            <a:r>
              <a:rPr lang="es-ES" dirty="0" smtClean="0"/>
              <a:t>Comisión de Desarrollo Social. Pagina Oficial: </a:t>
            </a:r>
            <a:r>
              <a:rPr lang="es-ES" dirty="0" smtClean="0">
                <a:solidFill>
                  <a:schemeClr val="accent1">
                    <a:lumMod val="75000"/>
                  </a:schemeClr>
                </a:solidFill>
              </a:rPr>
              <a:t>www.un.org/development/desa/dspd/united-nations-commission-for-social-development-csocd-social-policy-and-development-division.html</a:t>
            </a:r>
          </a:p>
          <a:p>
            <a:r>
              <a:rPr lang="es-ES" dirty="0" smtClean="0"/>
              <a:t>Comisión de la Condición Jurídica y Social de la Mujer. Pagina Oficial: </a:t>
            </a:r>
            <a:r>
              <a:rPr lang="es-ES" dirty="0" smtClean="0">
                <a:solidFill>
                  <a:schemeClr val="accent1">
                    <a:lumMod val="75000"/>
                  </a:schemeClr>
                </a:solidFill>
              </a:rPr>
              <a:t>www.un.org/womenwatch/daw/Review/english/49sess.htm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normAutofit/>
          </a:bodyPr>
          <a:lstStyle/>
          <a:p>
            <a:r>
              <a:rPr lang="es-ES" dirty="0" smtClean="0"/>
              <a:t>Comisión de Estupefacientes. Pagina Oficial: </a:t>
            </a:r>
            <a:r>
              <a:rPr lang="es-ES" dirty="0" smtClean="0">
                <a:solidFill>
                  <a:schemeClr val="accent1">
                    <a:lumMod val="75000"/>
                  </a:schemeClr>
                </a:solidFill>
              </a:rPr>
              <a:t>www.unodc.org/unodc/en/commissions/CND/index.html?ref=menuside</a:t>
            </a:r>
          </a:p>
          <a:p>
            <a:r>
              <a:rPr lang="es-ES" dirty="0" smtClean="0"/>
              <a:t>Comisión de Prevención del Delito y Justicia Penal. Pagina Oficial: </a:t>
            </a:r>
            <a:r>
              <a:rPr lang="es-ES" dirty="0" smtClean="0">
                <a:solidFill>
                  <a:schemeClr val="accent1">
                    <a:lumMod val="75000"/>
                  </a:schemeClr>
                </a:solidFill>
              </a:rPr>
              <a:t>www.unodc.org/unodc/en/commissions/CCPCJ/index.html?ref=menuside</a:t>
            </a:r>
          </a:p>
          <a:p>
            <a:r>
              <a:rPr lang="es-ES" dirty="0" smtClean="0"/>
              <a:t>Comisión de Ciencia y Tecnología para el Desarrollo. Pagina Oficial: </a:t>
            </a:r>
            <a:r>
              <a:rPr lang="es-ES" dirty="0" smtClean="0">
                <a:solidFill>
                  <a:schemeClr val="accent1">
                    <a:lumMod val="75000"/>
                  </a:schemeClr>
                </a:solidFill>
              </a:rPr>
              <a:t>stdev.unctad.org/</a:t>
            </a:r>
            <a:r>
              <a:rPr lang="es-ES" dirty="0" err="1" smtClean="0">
                <a:solidFill>
                  <a:schemeClr val="accent1">
                    <a:lumMod val="75000"/>
                  </a:schemeClr>
                </a:solidFill>
              </a:rPr>
              <a:t>unsystem</a:t>
            </a:r>
            <a:r>
              <a:rPr lang="es-ES" dirty="0" smtClean="0">
                <a:solidFill>
                  <a:schemeClr val="accent1">
                    <a:lumMod val="75000"/>
                  </a:schemeClr>
                </a:solidFill>
              </a:rPr>
              <a:t>/</a:t>
            </a:r>
            <a:r>
              <a:rPr lang="es-ES" dirty="0" err="1" smtClean="0">
                <a:solidFill>
                  <a:schemeClr val="accent1">
                    <a:lumMod val="75000"/>
                  </a:schemeClr>
                </a:solidFill>
              </a:rPr>
              <a:t>cstd</a:t>
            </a:r>
            <a:r>
              <a:rPr lang="es-ES" dirty="0" smtClean="0">
                <a:solidFill>
                  <a:schemeClr val="accent1">
                    <a:lumMod val="75000"/>
                  </a:schemeClr>
                </a:solidFill>
              </a:rPr>
              <a:t>/index.html</a:t>
            </a:r>
          </a:p>
          <a:p>
            <a:r>
              <a:rPr lang="es-ES" dirty="0" smtClean="0"/>
              <a:t>Foro de las Naciones Unidas sobre los Bosques. Pagina Oficial: </a:t>
            </a:r>
            <a:r>
              <a:rPr lang="es-ES" dirty="0" smtClean="0">
                <a:solidFill>
                  <a:schemeClr val="accent1">
                    <a:lumMod val="75000"/>
                  </a:schemeClr>
                </a:solidFill>
              </a:rPr>
              <a:t>www.un.org/esa/forests/</a:t>
            </a:r>
            <a:endParaRPr lang="es-ES"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571636"/>
          </a:xfrm>
        </p:spPr>
        <p:txBody>
          <a:bodyPr>
            <a:normAutofit/>
          </a:bodyPr>
          <a:lstStyle/>
          <a:p>
            <a:r>
              <a:rPr lang="es-CO" sz="3200" b="1" dirty="0" smtClean="0"/>
              <a:t>Simulacro: Ralentización De La Economía Asiática Y Sus Repercusiones En El Mercado Global.</a:t>
            </a:r>
            <a:endParaRPr lang="es-ES" sz="3200" dirty="0"/>
          </a:p>
        </p:txBody>
      </p:sp>
      <p:sp>
        <p:nvSpPr>
          <p:cNvPr id="3" name="2 Marcador de contenido"/>
          <p:cNvSpPr>
            <a:spLocks noGrp="1"/>
          </p:cNvSpPr>
          <p:nvPr>
            <p:ph idx="1"/>
          </p:nvPr>
        </p:nvSpPr>
        <p:spPr/>
        <p:txBody>
          <a:bodyPr/>
          <a:lstStyle/>
          <a:p>
            <a:r>
              <a:rPr lang="es-ES" dirty="0" smtClean="0"/>
              <a:t>Análisis del Problema:</a:t>
            </a:r>
          </a:p>
          <a:p>
            <a:r>
              <a:rPr lang="es-ES" dirty="0" smtClean="0"/>
              <a:t>La ralentización económica es una cuestión cuyo antecedente presenta una serie de consecuencias arraigadas </a:t>
            </a:r>
            <a:r>
              <a:rPr lang="es-ES" dirty="0" smtClean="0"/>
              <a:t>a un crecimiento acelerado de la economía</a:t>
            </a:r>
            <a:r>
              <a:rPr lang="es-ES" dirty="0" smtClean="0"/>
              <a:t> asiática, como lo es el caso de China, el cual, presentaba desde 1980, un incremento notablemente rápido.</a:t>
            </a:r>
          </a:p>
          <a:p>
            <a:r>
              <a:rPr lang="es-ES" dirty="0" smtClean="0"/>
              <a:t>Sin embargo, dicho crecimiento, no se establecería únicamente en este “Gigante Económico”, sino que se extendería a gran parte del mundo.</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500042"/>
            <a:ext cx="8786874" cy="6357958"/>
          </a:xfrm>
        </p:spPr>
        <p:txBody>
          <a:bodyPr>
            <a:normAutofit lnSpcReduction="10000"/>
          </a:bodyPr>
          <a:lstStyle/>
          <a:p>
            <a:r>
              <a:rPr lang="es-ES" dirty="0" smtClean="0"/>
              <a:t>Como consecuencia de esta situación, el mundo empezó a crecer a razón de la demanda de materias primas por parte de Asia (Exportaciones), esta progresión se dio en las economías emergentes, quienes a su vez aumentaron la medida porcentual de desarrollo en sus respectivas naciones.</a:t>
            </a:r>
          </a:p>
          <a:p>
            <a:r>
              <a:rPr lang="es-ES" dirty="0" smtClean="0"/>
              <a:t>Es por ello que en el ámbito actual, muchos mercados a razón de esta desaceleración, se vieron afectados y pasaron a un estado de inestabilidad (Como ya se redujo la demanda, hay en la economía exceso de oferta ).</a:t>
            </a:r>
          </a:p>
          <a:p>
            <a:r>
              <a:rPr lang="es-ES" dirty="0" smtClean="0"/>
              <a:t>Una necesidad que surge a partir de este hecho, es la distribución equilibrada de la oferta, que se debe ejercer en el entorno económico, mas propiamente en Asia como lo es el caso de Vietnam, Indonesia y India, que han aumentado su producción para salvaguardar un poco la economía global.</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405</TotalTime>
  <Words>1286</Words>
  <Application>Microsoft Office PowerPoint</Application>
  <PresentationFormat>Presentación en pantalla (4:3)</PresentationFormat>
  <Paragraphs>78</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Comisión ECOSOC:</vt:lpstr>
      <vt:lpstr>Carta Para Delegados:</vt:lpstr>
      <vt:lpstr>Introducción De La Comisión:</vt:lpstr>
      <vt:lpstr>Diapositiva 4</vt:lpstr>
      <vt:lpstr>ECOSOC:</vt:lpstr>
      <vt:lpstr>ECOSOC:</vt:lpstr>
      <vt:lpstr>Diapositiva 7</vt:lpstr>
      <vt:lpstr>Simulacro: Ralentización De La Economía Asiática Y Sus Repercusiones En El Mercado Global.</vt:lpstr>
      <vt:lpstr>Diapositiva 9</vt:lpstr>
      <vt:lpstr>Diapositiva 10</vt:lpstr>
      <vt:lpstr>Ralentización De La Economía Asiática Y Sus Repercusiones En El Mercado Global.</vt:lpstr>
      <vt:lpstr>Modelo: Análisis De La Apreciación Del Dólar Y El Endurecimiento De Las Condiciones Financieras Globales.</vt:lpstr>
      <vt:lpstr>Diapositiva 13</vt:lpstr>
      <vt:lpstr>Diapositiva 14</vt:lpstr>
      <vt:lpstr>Bibliografía:</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ECOSOC:</dc:title>
  <dc:creator>angelyn</dc:creator>
  <cp:lastModifiedBy>angelyn</cp:lastModifiedBy>
  <cp:revision>48</cp:revision>
  <dcterms:created xsi:type="dcterms:W3CDTF">2016-09-05T22:34:35Z</dcterms:created>
  <dcterms:modified xsi:type="dcterms:W3CDTF">2016-09-09T22:01:47Z</dcterms:modified>
</cp:coreProperties>
</file>