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57" r:id="rId3"/>
    <p:sldId id="258" r:id="rId4"/>
    <p:sldId id="259" r:id="rId5"/>
    <p:sldId id="285" r:id="rId6"/>
    <p:sldId id="267" r:id="rId7"/>
    <p:sldId id="260" r:id="rId8"/>
    <p:sldId id="261" r:id="rId9"/>
    <p:sldId id="286" r:id="rId10"/>
    <p:sldId id="263" r:id="rId11"/>
    <p:sldId id="287" r:id="rId12"/>
    <p:sldId id="262" r:id="rId13"/>
    <p:sldId id="288" r:id="rId14"/>
    <p:sldId id="264" r:id="rId15"/>
    <p:sldId id="266" r:id="rId16"/>
    <p:sldId id="268" r:id="rId17"/>
    <p:sldId id="269" r:id="rId18"/>
    <p:sldId id="289" r:id="rId19"/>
    <p:sldId id="290" r:id="rId20"/>
    <p:sldId id="270" r:id="rId21"/>
    <p:sldId id="271" r:id="rId22"/>
    <p:sldId id="272" r:id="rId23"/>
    <p:sldId id="278" r:id="rId24"/>
    <p:sldId id="291" r:id="rId25"/>
    <p:sldId id="273" r:id="rId26"/>
    <p:sldId id="292" r:id="rId27"/>
    <p:sldId id="274" r:id="rId28"/>
    <p:sldId id="293" r:id="rId29"/>
    <p:sldId id="275" r:id="rId30"/>
    <p:sldId id="294" r:id="rId31"/>
    <p:sldId id="276" r:id="rId32"/>
    <p:sldId id="277" r:id="rId33"/>
    <p:sldId id="282" r:id="rId34"/>
    <p:sldId id="284" r:id="rId35"/>
    <p:sldId id="283" r:id="rId36"/>
    <p:sldId id="279" r:id="rId37"/>
    <p:sldId id="281" r:id="rId38"/>
    <p:sldId id="280"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8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C86516F-B285-334D-84F4-08886E217311}" type="datetimeFigureOut">
              <a:rPr lang="es-ES"/>
              <a:pPr/>
              <a:t>8/03/13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39E5CEC-A502-7B49-AD04-F1CCC92B1D55}" type="slidenum">
              <a:rPr lang="es-ES"/>
              <a:pPr/>
              <a:t>‹Nr.›</a:t>
            </a:fld>
            <a:endParaRPr lang="es-ES"/>
          </a:p>
        </p:txBody>
      </p:sp>
    </p:spTree>
    <p:extLst>
      <p:ext uri="{BB962C8B-B14F-4D97-AF65-F5344CB8AC3E}">
        <p14:creationId xmlns:p14="http://schemas.microsoft.com/office/powerpoint/2010/main" val="2572239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O">
              <a:latin typeface="Calibri" charset="0"/>
            </a:endParaRPr>
          </a:p>
        </p:txBody>
      </p:sp>
      <p:sp>
        <p:nvSpPr>
          <p:cNvPr id="19460"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2701A46-13D0-CD4A-802D-FBC90694E342}" type="slidenum">
              <a:rPr lang="es-ES">
                <a:latin typeface="Calibri" charset="0"/>
              </a:rPr>
              <a:pPr eaLnBrk="1" hangingPunct="1"/>
              <a:t>1</a:t>
            </a:fld>
            <a:endParaRPr lang="es-E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O">
              <a:latin typeface="Calibri" charset="0"/>
            </a:endParaRPr>
          </a:p>
        </p:txBody>
      </p:sp>
      <p:sp>
        <p:nvSpPr>
          <p:cNvPr id="27652"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D128F91-0ADE-C141-995F-CD0919C3B1B6}" type="slidenum">
              <a:rPr lang="es-ES">
                <a:latin typeface="Calibri" charset="0"/>
              </a:rPr>
              <a:pPr eaLnBrk="1" hangingPunct="1"/>
              <a:t>14</a:t>
            </a:fld>
            <a:endParaRPr lang="es-E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O">
              <a:latin typeface="Calibri" charset="0"/>
            </a:endParaRPr>
          </a:p>
        </p:txBody>
      </p:sp>
      <p:sp>
        <p:nvSpPr>
          <p:cNvPr id="28676"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95B06A-581B-6F4D-BA63-5EEE8752A126}" type="slidenum">
              <a:rPr lang="es-ES">
                <a:latin typeface="Calibri" charset="0"/>
              </a:rPr>
              <a:pPr eaLnBrk="1" hangingPunct="1"/>
              <a:t>15</a:t>
            </a:fld>
            <a:endParaRPr lang="es-E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0D7B179-1B72-4347-A5C6-D7CF833E3A0A}" type="slidenum">
              <a:rPr lang="es-ES">
                <a:latin typeface="Calibri" charset="0"/>
              </a:rPr>
              <a:pPr eaLnBrk="1" hangingPunct="1"/>
              <a:t>16</a:t>
            </a:fld>
            <a:endParaRPr lang="es-E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FDB431-66AD-E546-896A-49EC9D632D3A}" type="slidenum">
              <a:rPr lang="es-ES">
                <a:latin typeface="Calibri" charset="0"/>
              </a:rPr>
              <a:pPr eaLnBrk="1" hangingPunct="1"/>
              <a:t>17</a:t>
            </a:fld>
            <a:endParaRPr lang="es-E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945DC1-5447-6F4B-99F8-A89611EDB3A3}" type="slidenum">
              <a:rPr lang="es-ES">
                <a:latin typeface="Calibri" charset="0"/>
              </a:rPr>
              <a:pPr eaLnBrk="1" hangingPunct="1"/>
              <a:t>20</a:t>
            </a:fld>
            <a:endParaRPr lang="es-E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7900014-BE24-B443-A8ED-D9CF2FDE3A10}" type="slidenum">
              <a:rPr lang="es-ES">
                <a:latin typeface="Calibri" charset="0"/>
              </a:rPr>
              <a:pPr eaLnBrk="1" hangingPunct="1"/>
              <a:t>21</a:t>
            </a:fld>
            <a:endParaRPr lang="es-E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F3C4413-CC30-A946-8AB9-41378A3AF595}" type="slidenum">
              <a:rPr lang="es-ES">
                <a:latin typeface="Calibri" charset="0"/>
              </a:rPr>
              <a:pPr eaLnBrk="1" hangingPunct="1"/>
              <a:t>22</a:t>
            </a:fld>
            <a:endParaRPr lang="es-E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1FDE36B-396F-414E-8606-AD3A0F44468D}" type="slidenum">
              <a:rPr lang="es-ES">
                <a:latin typeface="Calibri" charset="0"/>
              </a:rPr>
              <a:pPr eaLnBrk="1" hangingPunct="1"/>
              <a:t>23</a:t>
            </a:fld>
            <a:endParaRPr lang="es-E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D5D8819-BBE3-424E-B82B-A92908EE2560}" type="slidenum">
              <a:rPr lang="es-ES">
                <a:latin typeface="Calibri" charset="0"/>
              </a:rPr>
              <a:pPr eaLnBrk="1" hangingPunct="1"/>
              <a:t>25</a:t>
            </a:fld>
            <a:endParaRPr lang="es-E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80AAF62-1A75-0242-B96A-898D6EDD43B3}" type="slidenum">
              <a:rPr lang="es-ES">
                <a:latin typeface="Calibri" charset="0"/>
              </a:rPr>
              <a:pPr eaLnBrk="1" hangingPunct="1"/>
              <a:t>27</a:t>
            </a:fld>
            <a:endParaRPr lang="es-E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O">
              <a:latin typeface="Calibri" charset="0"/>
            </a:endParaRPr>
          </a:p>
        </p:txBody>
      </p:sp>
      <p:sp>
        <p:nvSpPr>
          <p:cNvPr id="20484"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9F483B0-A683-AD4F-B457-C778F23CBE68}" type="slidenum">
              <a:rPr lang="es-ES">
                <a:latin typeface="Calibri" charset="0"/>
              </a:rPr>
              <a:pPr eaLnBrk="1" hangingPunct="1"/>
              <a:t>2</a:t>
            </a:fld>
            <a:endParaRPr lang="es-E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E7B84E-A1F8-334A-B8C8-CF332A9F021F}" type="slidenum">
              <a:rPr lang="es-ES">
                <a:latin typeface="Calibri" charset="0"/>
              </a:rPr>
              <a:pPr eaLnBrk="1" hangingPunct="1"/>
              <a:t>29</a:t>
            </a:fld>
            <a:endParaRPr lang="es-E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DA9C8C4-F6CF-9848-8C1F-95E83F12237A}" type="slidenum">
              <a:rPr lang="es-ES">
                <a:latin typeface="Calibri" charset="0"/>
              </a:rPr>
              <a:pPr eaLnBrk="1" hangingPunct="1"/>
              <a:t>31</a:t>
            </a:fld>
            <a:endParaRPr lang="es-E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C6E24B6-A196-7141-BE5B-566969B3054D}" type="slidenum">
              <a:rPr lang="es-ES">
                <a:latin typeface="Calibri" charset="0"/>
              </a:rPr>
              <a:pPr eaLnBrk="1" hangingPunct="1"/>
              <a:t>32</a:t>
            </a:fld>
            <a:endParaRPr lang="es-E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55C7BFD-BC67-244D-8009-43AA1F6B9D5C}" type="slidenum">
              <a:rPr lang="es-ES">
                <a:latin typeface="Calibri" charset="0"/>
              </a:rPr>
              <a:pPr eaLnBrk="1" hangingPunct="1"/>
              <a:t>36</a:t>
            </a:fld>
            <a:endParaRPr lang="es-E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01822E-2648-6448-AEB2-E291D695768B}" type="slidenum">
              <a:rPr lang="es-ES">
                <a:latin typeface="Calibri" charset="0"/>
              </a:rPr>
              <a:pPr eaLnBrk="1" hangingPunct="1"/>
              <a:t>37</a:t>
            </a:fld>
            <a:endParaRPr lang="es-E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E57A1EE-E84A-0346-868F-453593A6C094}" type="slidenum">
              <a:rPr lang="es-ES">
                <a:latin typeface="Calibri" charset="0"/>
              </a:rPr>
              <a:pPr eaLnBrk="1" hangingPunct="1"/>
              <a:t>38</a:t>
            </a:fld>
            <a:endParaRPr lang="es-E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O">
              <a:latin typeface="Calibri" charset="0"/>
            </a:endParaRPr>
          </a:p>
        </p:txBody>
      </p:sp>
      <p:sp>
        <p:nvSpPr>
          <p:cNvPr id="21508"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FF878F9-FC44-744B-87CA-8F495F9AB797}" type="slidenum">
              <a:rPr lang="es-ES">
                <a:latin typeface="Calibri" charset="0"/>
              </a:rPr>
              <a:pPr eaLnBrk="1" hangingPunct="1"/>
              <a:t>3</a:t>
            </a:fld>
            <a:endParaRPr lang="es-E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O">
              <a:latin typeface="Calibri" charset="0"/>
            </a:endParaRPr>
          </a:p>
        </p:txBody>
      </p:sp>
      <p:sp>
        <p:nvSpPr>
          <p:cNvPr id="22532"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D6577D-672B-CB49-AD82-9C3F55517FC5}" type="slidenum">
              <a:rPr lang="es-ES">
                <a:latin typeface="Calibri" charset="0"/>
              </a:rPr>
              <a:pPr eaLnBrk="1" hangingPunct="1"/>
              <a:t>4</a:t>
            </a:fld>
            <a:endParaRPr lang="es-E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CO">
              <a:latin typeface="Calibri" charset="0"/>
            </a:endParaRPr>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C33B87D-9D83-F44E-8232-3AAC732B74CC}" type="slidenum">
              <a:rPr lang="es-ES">
                <a:latin typeface="Calibri" charset="0"/>
              </a:rPr>
              <a:pPr eaLnBrk="1" hangingPunct="1"/>
              <a:t>6</a:t>
            </a:fld>
            <a:endParaRPr lang="es-E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O">
              <a:latin typeface="Calibri" charset="0"/>
            </a:endParaRPr>
          </a:p>
        </p:txBody>
      </p:sp>
      <p:sp>
        <p:nvSpPr>
          <p:cNvPr id="23556"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1299EBB-AD0A-FB46-A3DE-58B42AF19151}" type="slidenum">
              <a:rPr lang="es-ES">
                <a:latin typeface="Calibri" charset="0"/>
              </a:rPr>
              <a:pPr eaLnBrk="1" hangingPunct="1"/>
              <a:t>7</a:t>
            </a:fld>
            <a:endParaRPr lang="es-E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O">
              <a:latin typeface="Calibri" charset="0"/>
            </a:endParaRPr>
          </a:p>
        </p:txBody>
      </p:sp>
      <p:sp>
        <p:nvSpPr>
          <p:cNvPr id="24580"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8B8E5E-B1A6-CB40-880D-B663F899DB80}" type="slidenum">
              <a:rPr lang="es-ES">
                <a:latin typeface="Calibri" charset="0"/>
              </a:rPr>
              <a:pPr eaLnBrk="1" hangingPunct="1"/>
              <a:t>8</a:t>
            </a:fld>
            <a:endParaRPr lang="es-E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O">
              <a:latin typeface="Calibri" charset="0"/>
            </a:endParaRPr>
          </a:p>
        </p:txBody>
      </p:sp>
      <p:sp>
        <p:nvSpPr>
          <p:cNvPr id="25604"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72EE25-5F5A-1A48-825C-26167C9D625D}" type="slidenum">
              <a:rPr lang="es-ES">
                <a:latin typeface="Calibri" charset="0"/>
              </a:rPr>
              <a:pPr eaLnBrk="1" hangingPunct="1"/>
              <a:t>10</a:t>
            </a:fld>
            <a:endParaRPr lang="es-E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O">
              <a:latin typeface="Calibri" charset="0"/>
            </a:endParaRPr>
          </a:p>
        </p:txBody>
      </p:sp>
      <p:sp>
        <p:nvSpPr>
          <p:cNvPr id="26628"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A5D1113-EF44-B349-8F7E-FB92017F2FAB}" type="slidenum">
              <a:rPr lang="es-ES">
                <a:latin typeface="Calibri" charset="0"/>
              </a:rPr>
              <a:pPr eaLnBrk="1" hangingPunct="1"/>
              <a:t>12</a:t>
            </a:fld>
            <a:endParaRPr lang="es-E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 name="8 Rectángulo"/>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10 Rectángulo"/>
          <p:cNvSpPr>
            <a:spLocks noChangeArrowheads="1"/>
          </p:cNvSpPr>
          <p:nvPr/>
        </p:nvSpPr>
        <p:spPr bwMode="invGray">
          <a:xfrm>
            <a:off x="0" y="5127625"/>
            <a:ext cx="9144000" cy="46038"/>
          </a:xfrm>
          <a:prstGeom prst="rect">
            <a:avLst/>
          </a:prstGeom>
          <a:solidFill>
            <a:srgbClr val="FFFFFF"/>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fontAlgn="auto">
              <a:spcBef>
                <a:spcPts val="0"/>
              </a:spcBef>
              <a:spcAft>
                <a:spcPts val="0"/>
              </a:spcAft>
              <a:defRPr/>
            </a:pPr>
            <a:endParaRPr lang="en-US">
              <a:solidFill>
                <a:schemeClr val="lt1"/>
              </a:solidFill>
              <a:latin typeface="+mn-lt"/>
              <a:ea typeface="+mn-ea"/>
              <a:cs typeface="+mn-cs"/>
            </a:endParaRPr>
          </a:p>
        </p:txBody>
      </p:sp>
      <p:sp>
        <p:nvSpPr>
          <p:cNvPr id="2" name="1 Título"/>
          <p:cNvSpPr>
            <a:spLocks noGrp="1"/>
          </p:cNvSpPr>
          <p:nvPr>
            <p:ph type="ctrTitle"/>
          </p:nvPr>
        </p:nvSpPr>
        <p:spPr>
          <a:xfrm>
            <a:off x="685800" y="3355848"/>
            <a:ext cx="8077200" cy="1673352"/>
          </a:xfrm>
        </p:spPr>
        <p:txBody>
          <a:bodyPr tIns="0" bIns="0" anchor="t"/>
          <a:lstStyle>
            <a:lvl1pPr algn="l">
              <a:defRPr sz="4700" b="1"/>
            </a:lvl1pPr>
            <a:extLst/>
          </a:lstStyle>
          <a:p>
            <a:r>
              <a:rPr lang="es-ES" smtClean="0"/>
              <a:t>Haga clic para modificar el estilo de título del patrón</a:t>
            </a:r>
            <a:endParaRPr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s-ES" smtClean="0"/>
              <a:t>Haga clic para modificar el estilo de subtítulo del patrón</a:t>
            </a:r>
            <a:endParaRPr lang="en-US"/>
          </a:p>
        </p:txBody>
      </p:sp>
      <p:sp>
        <p:nvSpPr>
          <p:cNvPr id="6" name="3 Marcador de fecha"/>
          <p:cNvSpPr>
            <a:spLocks noGrp="1"/>
          </p:cNvSpPr>
          <p:nvPr>
            <p:ph type="dt" sz="half" idx="10"/>
          </p:nvPr>
        </p:nvSpPr>
        <p:spPr/>
        <p:txBody>
          <a:bodyPr/>
          <a:lstStyle>
            <a:lvl1pPr>
              <a:defRPr>
                <a:solidFill>
                  <a:srgbClr val="FFFFFF"/>
                </a:solidFill>
              </a:defRPr>
            </a:lvl1pPr>
          </a:lstStyle>
          <a:p>
            <a:fld id="{16A049EC-DAC0-A948-8FCA-8B7B60D3B687}" type="datetimeFigureOut">
              <a:rPr lang="es-ES"/>
              <a:pPr/>
              <a:t>8/03/13</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solidFill>
                  <a:srgbClr val="FFFFFF"/>
                </a:solidFill>
              </a:defRPr>
            </a:lvl1pPr>
          </a:lstStyle>
          <a:p>
            <a:fld id="{4E0DA01E-8DBA-5948-B79B-6915CA558266}" type="slidenum">
              <a:rPr lang="es-ES"/>
              <a:pPr/>
              <a:t>‹Nr.›</a:t>
            </a:fld>
            <a:endParaRPr lang="es-ES"/>
          </a:p>
        </p:txBody>
      </p:sp>
    </p:spTree>
    <p:extLst>
      <p:ext uri="{BB962C8B-B14F-4D97-AF65-F5344CB8AC3E}">
        <p14:creationId xmlns:p14="http://schemas.microsoft.com/office/powerpoint/2010/main" val="41906711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fld id="{EAF03596-71D5-2349-91F3-53CF87131F55}" type="datetimeFigureOut">
              <a:rPr lang="es-ES"/>
              <a:pPr/>
              <a:t>8/03/13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162EA2BA-CACF-8D48-A98D-74A72FD10688}" type="slidenum">
              <a:rPr lang="es-ES"/>
              <a:pPr/>
              <a:t>‹Nr.›</a:t>
            </a:fld>
            <a:endParaRPr lang="es-ES"/>
          </a:p>
        </p:txBody>
      </p:sp>
    </p:spTree>
    <p:extLst>
      <p:ext uri="{BB962C8B-B14F-4D97-AF65-F5344CB8AC3E}">
        <p14:creationId xmlns:p14="http://schemas.microsoft.com/office/powerpoint/2010/main" val="226053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8 Rectángulo"/>
          <p:cNvSpPr>
            <a:spLocks noChangeArrowheads="1"/>
          </p:cNvSpPr>
          <p:nvPr/>
        </p:nvSpPr>
        <p:spPr bwMode="invGray">
          <a:xfrm>
            <a:off x="6599238" y="0"/>
            <a:ext cx="46037" cy="6858000"/>
          </a:xfrm>
          <a:prstGeom prst="rect">
            <a:avLst/>
          </a:prstGeom>
          <a:solidFill>
            <a:srgbClr val="FFFFFF"/>
          </a:solidFill>
          <a:ln>
            <a:noFill/>
          </a:ln>
          <a:effectLst>
            <a:outerShdw blurRad="31750" dist="10160" dir="108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10 Rectángulo"/>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3 Marcador de fecha"/>
          <p:cNvSpPr>
            <a:spLocks noGrp="1"/>
          </p:cNvSpPr>
          <p:nvPr>
            <p:ph type="dt" sz="half" idx="10"/>
          </p:nvPr>
        </p:nvSpPr>
        <p:spPr/>
        <p:txBody>
          <a:bodyPr/>
          <a:lstStyle>
            <a:lvl1pPr>
              <a:defRPr/>
            </a:lvl1pPr>
          </a:lstStyle>
          <a:p>
            <a:fld id="{B85EC8FA-FFF3-6144-A6DF-63FEC8ECF4E2}" type="datetimeFigureOut">
              <a:rPr lang="es-ES"/>
              <a:pPr/>
              <a:t>8/03/13</a:t>
            </a:fld>
            <a:endParaRPr lang="es-ES"/>
          </a:p>
        </p:txBody>
      </p:sp>
      <p:sp>
        <p:nvSpPr>
          <p:cNvPr id="7" name="4 Marcador de pie de página"/>
          <p:cNvSpPr>
            <a:spLocks noGrp="1"/>
          </p:cNvSpPr>
          <p:nvPr>
            <p:ph type="ftr" sz="quarter" idx="11"/>
          </p:nvPr>
        </p:nvSpPr>
        <p:spPr>
          <a:xfrm>
            <a:off x="2640013" y="6376988"/>
            <a:ext cx="3836987" cy="365125"/>
          </a:xfrm>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fld id="{92E33D3E-284B-BC40-8991-DA694E3A92A5}" type="slidenum">
              <a:rPr lang="es-ES"/>
              <a:pPr/>
              <a:t>‹Nr.›</a:t>
            </a:fld>
            <a:endParaRPr lang="es-ES"/>
          </a:p>
        </p:txBody>
      </p:sp>
    </p:spTree>
    <p:extLst>
      <p:ext uri="{BB962C8B-B14F-4D97-AF65-F5344CB8AC3E}">
        <p14:creationId xmlns:p14="http://schemas.microsoft.com/office/powerpoint/2010/main" val="161940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fld id="{804ADADA-202D-3B47-BBD7-E9E5CE90D78B}" type="datetimeFigureOut">
              <a:rPr lang="es-ES"/>
              <a:pPr/>
              <a:t>8/03/13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270B4C87-97CC-2640-88DF-30A145D1E008}" type="slidenum">
              <a:rPr lang="es-ES"/>
              <a:pPr/>
              <a:t>‹Nr.›</a:t>
            </a:fld>
            <a:endParaRPr lang="es-ES"/>
          </a:p>
        </p:txBody>
      </p:sp>
    </p:spTree>
    <p:extLst>
      <p:ext uri="{BB962C8B-B14F-4D97-AF65-F5344CB8AC3E}">
        <p14:creationId xmlns:p14="http://schemas.microsoft.com/office/powerpoint/2010/main" val="302105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4" name="8 Rectángulo"/>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10 Rectángulo"/>
          <p:cNvSpPr>
            <a:spLocks noChangeArrowheads="1"/>
          </p:cNvSpPr>
          <p:nvPr/>
        </p:nvSpPr>
        <p:spPr bwMode="invGray">
          <a:xfrm>
            <a:off x="0" y="2601913"/>
            <a:ext cx="9144000" cy="46037"/>
          </a:xfrm>
          <a:prstGeom prst="rect">
            <a:avLst/>
          </a:prstGeom>
          <a:solidFill>
            <a:srgbClr val="FFFFFF"/>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fontAlgn="auto">
              <a:spcBef>
                <a:spcPts val="0"/>
              </a:spcBef>
              <a:spcAft>
                <a:spcPts val="0"/>
              </a:spcAft>
              <a:defRPr/>
            </a:pPr>
            <a:endParaRPr lang="en-US">
              <a:solidFill>
                <a:schemeClr val="lt1"/>
              </a:solidFill>
              <a:latin typeface="+mn-lt"/>
              <a:ea typeface="+mn-ea"/>
              <a:cs typeface="+mn-cs"/>
            </a:endParaRPr>
          </a:p>
        </p:txBody>
      </p:sp>
      <p:sp>
        <p:nvSpPr>
          <p:cNvPr id="2" name="1 Título"/>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solidFill>
                  <a:srgbClr val="FFFFFF"/>
                </a:solidFill>
              </a:defRPr>
            </a:lvl1pPr>
          </a:lstStyle>
          <a:p>
            <a:fld id="{C2344488-77E8-3E45-8C14-84E04171E171}" type="datetimeFigureOut">
              <a:rPr lang="es-ES"/>
              <a:pPr/>
              <a:t>8/03/13</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solidFill>
                  <a:srgbClr val="FFFFFF"/>
                </a:solidFill>
              </a:defRPr>
            </a:lvl1pPr>
          </a:lstStyle>
          <a:p>
            <a:fld id="{9D9B5E21-9070-594D-ADA4-8A846362D5AF}" type="slidenum">
              <a:rPr lang="es-ES"/>
              <a:pPr/>
              <a:t>‹Nr.›</a:t>
            </a:fld>
            <a:endParaRPr lang="es-ES"/>
          </a:p>
        </p:txBody>
      </p:sp>
    </p:spTree>
    <p:extLst>
      <p:ext uri="{BB962C8B-B14F-4D97-AF65-F5344CB8AC3E}">
        <p14:creationId xmlns:p14="http://schemas.microsoft.com/office/powerpoint/2010/main" val="1769777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fld id="{F4F155F2-829B-3C4D-8266-1632C8EAA577}" type="datetimeFigureOut">
              <a:rPr lang="es-ES"/>
              <a:pPr/>
              <a:t>8/03/13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019491E7-8A6B-1D47-A133-C078A3D96A21}" type="slidenum">
              <a:rPr lang="es-ES"/>
              <a:pPr/>
              <a:t>‹Nr.›</a:t>
            </a:fld>
            <a:endParaRPr lang="es-ES"/>
          </a:p>
        </p:txBody>
      </p:sp>
    </p:spTree>
    <p:extLst>
      <p:ext uri="{BB962C8B-B14F-4D97-AF65-F5344CB8AC3E}">
        <p14:creationId xmlns:p14="http://schemas.microsoft.com/office/powerpoint/2010/main" val="275391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fld id="{73EAA370-6342-1A4A-994F-0215630EDED3}" type="datetimeFigureOut">
              <a:rPr lang="es-ES"/>
              <a:pPr/>
              <a:t>8/03/13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F300F8A2-DB94-D549-8EB4-A826AD018511}" type="slidenum">
              <a:rPr lang="es-ES"/>
              <a:pPr/>
              <a:t>‹Nr.›</a:t>
            </a:fld>
            <a:endParaRPr lang="es-ES"/>
          </a:p>
        </p:txBody>
      </p:sp>
    </p:spTree>
    <p:extLst>
      <p:ext uri="{BB962C8B-B14F-4D97-AF65-F5344CB8AC3E}">
        <p14:creationId xmlns:p14="http://schemas.microsoft.com/office/powerpoint/2010/main" val="211586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fld id="{274DDE40-C141-8045-9B4C-4818F3137083}" type="datetimeFigureOut">
              <a:rPr lang="es-ES"/>
              <a:pPr/>
              <a:t>8/03/13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6E8DB22E-2FCF-B144-872C-A2D1DCBECEC2}" type="slidenum">
              <a:rPr lang="es-ES"/>
              <a:pPr/>
              <a:t>‹Nr.›</a:t>
            </a:fld>
            <a:endParaRPr lang="es-ES"/>
          </a:p>
        </p:txBody>
      </p:sp>
    </p:spTree>
    <p:extLst>
      <p:ext uri="{BB962C8B-B14F-4D97-AF65-F5344CB8AC3E}">
        <p14:creationId xmlns:p14="http://schemas.microsoft.com/office/powerpoint/2010/main" val="281465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6E71C7AA-712A-1240-AF2D-FF3727B18A7C}" type="datetimeFigureOut">
              <a:rPr lang="es-ES"/>
              <a:pPr/>
              <a:t>8/03/13</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vl1pPr>
          </a:lstStyle>
          <a:p>
            <a:fld id="{79A5ED06-1D0B-6941-BE22-E1C8BDEB2530}" type="slidenum">
              <a:rPr lang="es-ES"/>
              <a:pPr/>
              <a:t>‹Nr.›</a:t>
            </a:fld>
            <a:endParaRPr lang="es-ES"/>
          </a:p>
        </p:txBody>
      </p:sp>
    </p:spTree>
    <p:extLst>
      <p:ext uri="{BB962C8B-B14F-4D97-AF65-F5344CB8AC3E}">
        <p14:creationId xmlns:p14="http://schemas.microsoft.com/office/powerpoint/2010/main" val="177079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8 Rectángulo"/>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10 Rectángulo"/>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smtClean="0"/>
              <a:t>Haga clic para modificar el estilo de texto del patrón</a:t>
            </a:r>
          </a:p>
        </p:txBody>
      </p:sp>
      <p:sp>
        <p:nvSpPr>
          <p:cNvPr id="7" name="4 Marcador de fecha"/>
          <p:cNvSpPr>
            <a:spLocks noGrp="1"/>
          </p:cNvSpPr>
          <p:nvPr>
            <p:ph type="dt" sz="half" idx="10"/>
          </p:nvPr>
        </p:nvSpPr>
        <p:spPr/>
        <p:txBody>
          <a:bodyPr/>
          <a:lstStyle>
            <a:lvl1pPr>
              <a:defRPr/>
            </a:lvl1pPr>
          </a:lstStyle>
          <a:p>
            <a:fld id="{839B23DA-409A-FE41-B9A3-154DD0A80993}" type="datetimeFigureOut">
              <a:rPr lang="es-ES"/>
              <a:pPr/>
              <a:t>8/03/13</a:t>
            </a:fld>
            <a:endParaRPr lang="es-ES"/>
          </a:p>
        </p:txBody>
      </p:sp>
      <p:sp>
        <p:nvSpPr>
          <p:cNvPr id="8" name="5 Marcador de pie de página"/>
          <p:cNvSpPr>
            <a:spLocks noGrp="1"/>
          </p:cNvSpPr>
          <p:nvPr>
            <p:ph type="ftr" sz="quarter" idx="11"/>
          </p:nvPr>
        </p:nvSpPr>
        <p:spPr/>
        <p:txBody>
          <a:bodyPr/>
          <a:lstStyle>
            <a:lvl1pPr>
              <a:defRPr/>
            </a:lvl1pPr>
          </a:lstStyle>
          <a:p>
            <a:pPr>
              <a:defRPr/>
            </a:pPr>
            <a:endParaRPr lang="es-ES"/>
          </a:p>
        </p:txBody>
      </p:sp>
      <p:sp>
        <p:nvSpPr>
          <p:cNvPr id="9" name="6 Marcador de número de diapositiva"/>
          <p:cNvSpPr>
            <a:spLocks noGrp="1"/>
          </p:cNvSpPr>
          <p:nvPr>
            <p:ph type="sldNum" sz="quarter" idx="12"/>
          </p:nvPr>
        </p:nvSpPr>
        <p:spPr/>
        <p:txBody>
          <a:bodyPr/>
          <a:lstStyle>
            <a:lvl1pPr>
              <a:defRPr/>
            </a:lvl1pPr>
          </a:lstStyle>
          <a:p>
            <a:fld id="{8035F8CC-0C13-514E-8481-41D478E310D5}" type="slidenum">
              <a:rPr lang="es-ES"/>
              <a:pPr/>
              <a:t>‹Nr.›</a:t>
            </a:fld>
            <a:endParaRPr lang="es-ES"/>
          </a:p>
        </p:txBody>
      </p:sp>
    </p:spTree>
    <p:extLst>
      <p:ext uri="{BB962C8B-B14F-4D97-AF65-F5344CB8AC3E}">
        <p14:creationId xmlns:p14="http://schemas.microsoft.com/office/powerpoint/2010/main" val="301643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5" name="8 Rectángulo"/>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10 Rectángulo"/>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smtClean="0"/>
              <a:t>Haga clic para modificar el estilo de texto del patrón</a:t>
            </a:r>
          </a:p>
        </p:txBody>
      </p:sp>
      <p:sp>
        <p:nvSpPr>
          <p:cNvPr id="7" name="4 Marcador de fecha"/>
          <p:cNvSpPr>
            <a:spLocks noGrp="1"/>
          </p:cNvSpPr>
          <p:nvPr>
            <p:ph type="dt" sz="half" idx="10"/>
          </p:nvPr>
        </p:nvSpPr>
        <p:spPr>
          <a:xfrm>
            <a:off x="165100" y="1169988"/>
            <a:ext cx="2522538" cy="201612"/>
          </a:xfrm>
        </p:spPr>
        <p:txBody>
          <a:bodyPr/>
          <a:lstStyle>
            <a:lvl1pPr>
              <a:defRPr/>
            </a:lvl1pPr>
          </a:lstStyle>
          <a:p>
            <a:fld id="{FDCC0355-3F93-E046-9491-B4CB7E9CF459}" type="datetimeFigureOut">
              <a:rPr lang="es-ES"/>
              <a:pPr/>
              <a:t>8/03/13</a:t>
            </a:fld>
            <a:endParaRPr lang="es-ES"/>
          </a:p>
        </p:txBody>
      </p:sp>
      <p:sp>
        <p:nvSpPr>
          <p:cNvPr id="8" name="5 Marcador de pie de página"/>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s-ES"/>
          </a:p>
        </p:txBody>
      </p:sp>
      <p:sp>
        <p:nvSpPr>
          <p:cNvPr id="9" name="6 Marcador de número de diapositiva"/>
          <p:cNvSpPr>
            <a:spLocks noGrp="1"/>
          </p:cNvSpPr>
          <p:nvPr>
            <p:ph type="sldNum" sz="quarter" idx="12"/>
          </p:nvPr>
        </p:nvSpPr>
        <p:spPr>
          <a:xfrm>
            <a:off x="8339138" y="1169988"/>
            <a:ext cx="733425" cy="201612"/>
          </a:xfrm>
        </p:spPr>
        <p:txBody>
          <a:bodyPr/>
          <a:lstStyle>
            <a:lvl1pPr>
              <a:defRPr/>
            </a:lvl1pPr>
          </a:lstStyle>
          <a:p>
            <a:fld id="{7438A587-1DB3-444E-A051-E204FFF5C9D7}" type="slidenum">
              <a:rPr lang="es-ES"/>
              <a:pPr/>
              <a:t>‹Nr.›</a:t>
            </a:fld>
            <a:endParaRPr lang="es-ES"/>
          </a:p>
        </p:txBody>
      </p:sp>
    </p:spTree>
    <p:extLst>
      <p:ext uri="{BB962C8B-B14F-4D97-AF65-F5344CB8AC3E}">
        <p14:creationId xmlns:p14="http://schemas.microsoft.com/office/powerpoint/2010/main" val="2219850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a:spLocks noChangeArrowheads="1"/>
          </p:cNvSpPr>
          <p:nvPr/>
        </p:nvSpPr>
        <p:spPr bwMode="invGray">
          <a:xfrm>
            <a:off x="0" y="1436688"/>
            <a:ext cx="9144000" cy="44450"/>
          </a:xfrm>
          <a:prstGeom prst="rect">
            <a:avLst/>
          </a:prstGeom>
          <a:solidFill>
            <a:srgbClr val="FFFFFF"/>
          </a:solidFill>
          <a:ln>
            <a:noFill/>
          </a:ln>
          <a:effectLst>
            <a:outerShdw blurRad="31750" dist="10160" dir="5400000" algn="tl" rotWithShape="0">
              <a:srgbClr val="000000">
                <a:alpha val="59999"/>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extLst/>
          </a:lstStyle>
          <a:p>
            <a:pPr algn="ctr" fontAlgn="auto">
              <a:spcBef>
                <a:spcPts val="0"/>
              </a:spcBef>
              <a:spcAft>
                <a:spcPts val="0"/>
              </a:spcAft>
              <a:defRPr/>
            </a:pPr>
            <a:endParaRPr lang="en-US">
              <a:solidFill>
                <a:schemeClr val="lt1"/>
              </a:solidFill>
              <a:latin typeface="+mn-lt"/>
              <a:ea typeface="+mn-ea"/>
              <a:cs typeface="+mn-cs"/>
            </a:endParaRPr>
          </a:p>
        </p:txBody>
      </p:sp>
      <p:sp>
        <p:nvSpPr>
          <p:cNvPr id="7" name="6 Rectángulo"/>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Marcador de título"/>
          <p:cNvSpPr>
            <a:spLocks noGrp="1"/>
          </p:cNvSpPr>
          <p:nvPr>
            <p:ph type="title"/>
          </p:nvPr>
        </p:nvSpPr>
        <p:spPr>
          <a:xfrm>
            <a:off x="457200" y="152400"/>
            <a:ext cx="8229600" cy="1250950"/>
          </a:xfrm>
          <a:prstGeom prst="rect">
            <a:avLst/>
          </a:prstGeom>
        </p:spPr>
        <p:txBody>
          <a:bodyPr vert="horz" wrap="square" lIns="91440" tIns="45720" rIns="45720" bIns="45720" numCol="1" anchor="ctr" anchorCtr="0" compatLnSpc="1">
            <a:prstTxWarp prst="textNoShape">
              <a:avLst/>
            </a:prstTxWarp>
            <a:normAutofit/>
            <a:sp3d prstMaterial="matte">
              <a:bevelT w="50800" h="10160"/>
            </a:sp3d>
          </a:bodyPr>
          <a:lstStyle/>
          <a:p>
            <a:pPr lvl="0"/>
            <a:r>
              <a:rPr lang="es-ES"/>
              <a:t>Haga clic para modificar el estilo de título del patrón</a:t>
            </a:r>
            <a:endParaRPr lang="en-US"/>
          </a:p>
        </p:txBody>
      </p:sp>
      <p:sp>
        <p:nvSpPr>
          <p:cNvPr id="1029" name="2 Marcador de texto"/>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64" tIns="9144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latin typeface="Corbel" charset="0"/>
              </a:defRPr>
            </a:lvl1pPr>
          </a:lstStyle>
          <a:p>
            <a:fld id="{0FF1A578-8FE2-5D45-88F0-5180BF723785}" type="datetimeFigureOut">
              <a:rPr lang="es-ES"/>
              <a:pPr/>
              <a:t>8/03/13</a:t>
            </a:fld>
            <a:endParaRPr lang="es-ES"/>
          </a:p>
        </p:txBody>
      </p:sp>
      <p:sp>
        <p:nvSpPr>
          <p:cNvPr id="5" name="4 Marcador de pie de página"/>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cs typeface="+mn-cs"/>
              </a:defRPr>
            </a:lvl1pPr>
            <a:extLst/>
          </a:lstStyle>
          <a:p>
            <a:pPr>
              <a:defRPr/>
            </a:pPr>
            <a:endParaRPr lang="es-ES"/>
          </a:p>
        </p:txBody>
      </p:sp>
      <p:sp>
        <p:nvSpPr>
          <p:cNvPr id="6" name="5 Marcador de número de diapositiva"/>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charset="0"/>
              </a:defRPr>
            </a:lvl1pPr>
          </a:lstStyle>
          <a:p>
            <a:fld id="{B5856251-2767-7C42-8B9A-3491B55F632C}" type="slidenum">
              <a:rPr lang="es-ES"/>
              <a:pPr/>
              <a:t>‹Nr.›</a:t>
            </a:fld>
            <a:endParaRPr lang="es-ES"/>
          </a:p>
        </p:txBody>
      </p:sp>
    </p:spTree>
  </p:cSld>
  <p:clrMap bg1="lt1" tx1="dk1" bg2="lt2" tx2="dk2" accent1="accent1" accent2="accent2" accent3="accent3" accent4="accent4" accent5="accent5" accent6="accent6" hlink="hlink" folHlink="folHlink"/>
  <p:sldLayoutIdLst>
    <p:sldLayoutId id="2147483746" r:id="rId1"/>
    <p:sldLayoutId id="2147483741" r:id="rId2"/>
    <p:sldLayoutId id="2147483747" r:id="rId3"/>
    <p:sldLayoutId id="2147483742" r:id="rId4"/>
    <p:sldLayoutId id="2147483743" r:id="rId5"/>
    <p:sldLayoutId id="2147483744" r:id="rId6"/>
    <p:sldLayoutId id="2147483748" r:id="rId7"/>
    <p:sldLayoutId id="2147483749" r:id="rId8"/>
    <p:sldLayoutId id="2147483750" r:id="rId9"/>
    <p:sldLayoutId id="2147483745" r:id="rId10"/>
    <p:sldLayoutId id="2147483751" r:id="rId11"/>
  </p:sldLayoutIdLst>
  <p:txStyles>
    <p:titleStyle>
      <a:lvl1pPr algn="l" rtl="0" eaLnBrk="0" fontAlgn="base" hangingPunct="0">
        <a:spcBef>
          <a:spcPct val="0"/>
        </a:spcBef>
        <a:spcAft>
          <a:spcPct val="0"/>
        </a:spcAft>
        <a:defRPr sz="4500" b="1" kern="1200">
          <a:solidFill>
            <a:srgbClr val="FFC800"/>
          </a:solidFill>
          <a:latin typeface="+mj-lt"/>
          <a:ea typeface="ＭＳ Ｐゴシック" charset="0"/>
          <a:cs typeface="+mj-cs"/>
        </a:defRPr>
      </a:lvl1pPr>
      <a:lvl2pPr algn="l" rtl="0" eaLnBrk="0" fontAlgn="base" hangingPunct="0">
        <a:spcBef>
          <a:spcPct val="0"/>
        </a:spcBef>
        <a:spcAft>
          <a:spcPct val="0"/>
        </a:spcAft>
        <a:defRPr sz="4500" b="1">
          <a:solidFill>
            <a:srgbClr val="FFC800"/>
          </a:solidFill>
          <a:latin typeface="Corbel" pitchFamily="34" charset="0"/>
          <a:ea typeface="ＭＳ Ｐゴシック" charset="0"/>
        </a:defRPr>
      </a:lvl2pPr>
      <a:lvl3pPr algn="l" rtl="0" eaLnBrk="0" fontAlgn="base" hangingPunct="0">
        <a:spcBef>
          <a:spcPct val="0"/>
        </a:spcBef>
        <a:spcAft>
          <a:spcPct val="0"/>
        </a:spcAft>
        <a:defRPr sz="4500" b="1">
          <a:solidFill>
            <a:srgbClr val="FFC800"/>
          </a:solidFill>
          <a:latin typeface="Corbel" pitchFamily="34" charset="0"/>
          <a:ea typeface="ＭＳ Ｐゴシック" charset="0"/>
        </a:defRPr>
      </a:lvl3pPr>
      <a:lvl4pPr algn="l" rtl="0" eaLnBrk="0" fontAlgn="base" hangingPunct="0">
        <a:spcBef>
          <a:spcPct val="0"/>
        </a:spcBef>
        <a:spcAft>
          <a:spcPct val="0"/>
        </a:spcAft>
        <a:defRPr sz="4500" b="1">
          <a:solidFill>
            <a:srgbClr val="FFC800"/>
          </a:solidFill>
          <a:latin typeface="Corbel" pitchFamily="34" charset="0"/>
          <a:ea typeface="ＭＳ Ｐゴシック" charset="0"/>
        </a:defRPr>
      </a:lvl4pPr>
      <a:lvl5pPr algn="l" rtl="0" eaLnBrk="0" fontAlgn="base" hangingPunct="0">
        <a:spcBef>
          <a:spcPct val="0"/>
        </a:spcBef>
        <a:spcAft>
          <a:spcPct val="0"/>
        </a:spcAft>
        <a:defRPr sz="4500" b="1">
          <a:solidFill>
            <a:srgbClr val="FFC800"/>
          </a:solidFill>
          <a:latin typeface="Corbel" pitchFamily="34" charset="0"/>
          <a:ea typeface="ＭＳ Ｐゴシック"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mn-cs"/>
        </a:defRPr>
      </a:lvl1pPr>
      <a:lvl2pPr marL="730250" indent="-273050" algn="l" rtl="0" eaLnBrk="0" fontAlgn="base" hangingPunct="0">
        <a:spcBef>
          <a:spcPct val="20000"/>
        </a:spcBef>
        <a:spcAft>
          <a:spcPct val="0"/>
        </a:spcAft>
        <a:buClr>
          <a:schemeClr val="accent2"/>
        </a:buClr>
        <a:buSzPct val="90000"/>
        <a:buFont typeface="Wingdings" charset="0"/>
        <a:buChar char=""/>
        <a:defRPr sz="2800" kern="1200">
          <a:solidFill>
            <a:schemeClr val="tx1"/>
          </a:solidFill>
          <a:latin typeface="+mn-lt"/>
          <a:ea typeface="ＭＳ Ｐゴシック" charset="0"/>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ＭＳ Ｐゴシック" charset="0"/>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ＭＳ Ｐゴシック" charset="0"/>
          <a:cs typeface="+mn-cs"/>
        </a:defRPr>
      </a:lvl4pPr>
      <a:lvl5pPr marL="1425575" indent="-182563" algn="l" rtl="0" eaLnBrk="0" fontAlgn="base" hangingPunct="0">
        <a:spcBef>
          <a:spcPct val="20000"/>
        </a:spcBef>
        <a:spcAft>
          <a:spcPct val="0"/>
        </a:spcAft>
        <a:buClr>
          <a:srgbClr val="E88651"/>
        </a:buClr>
        <a:buFont typeface="Wingdings 3" charset="0"/>
        <a:buChar char=""/>
        <a:defRPr lang="en-US" sz="2000" kern="1200">
          <a:solidFill>
            <a:schemeClr val="tx1"/>
          </a:solidFill>
          <a:latin typeface="+mn-lt"/>
          <a:ea typeface="ＭＳ Ｐゴシック" charset="0"/>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4.png"/></Relationships>
</file>

<file path=ppt/slides/_rels/slide24.xml.rels><?xml version="1.0" encoding="UTF-8" standalone="yes"?>
<Relationships xmlns="http://schemas.openxmlformats.org/package/2006/relationships"><Relationship Id="rId11" Type="http://schemas.openxmlformats.org/officeDocument/2006/relationships/hyperlink" Target="http://es.wikipedia.org/wiki/Uni%C3%B3n_Sovi%C3%A9tica" TargetMode="External"/><Relationship Id="rId12" Type="http://schemas.openxmlformats.org/officeDocument/2006/relationships/hyperlink" Target="http://es.wikipedia.org/wiki/Estados_Unidos" TargetMode="External"/><Relationship Id="rId13" Type="http://schemas.openxmlformats.org/officeDocument/2006/relationships/hyperlink" Target="http://es.wikipedia.org/wiki/Neutral" TargetMode="External"/><Relationship Id="rId14" Type="http://schemas.openxmlformats.org/officeDocument/2006/relationships/hyperlink" Target="http://es.wikipedia.org/wiki/Superpotencia" TargetMode="External"/><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hyperlink" Target="http://es.wikipedia.org/wiki/Estado" TargetMode="External"/><Relationship Id="rId5" Type="http://schemas.openxmlformats.org/officeDocument/2006/relationships/hyperlink" Target="http://es.wikipedia.org/wiki/Conflicto" TargetMode="External"/><Relationship Id="rId6" Type="http://schemas.openxmlformats.org/officeDocument/2006/relationships/hyperlink" Target="http://es.wikipedia.org/wiki/Geopol%C3%ADtico" TargetMode="External"/><Relationship Id="rId7" Type="http://schemas.openxmlformats.org/officeDocument/2006/relationships/hyperlink" Target="http://es.wikipedia.org/wiki/Ideol%C3%B3gico" TargetMode="External"/><Relationship Id="rId8" Type="http://schemas.openxmlformats.org/officeDocument/2006/relationships/hyperlink" Target="http://es.wikipedia.org/wiki/Mundo" TargetMode="External"/><Relationship Id="rId9" Type="http://schemas.openxmlformats.org/officeDocument/2006/relationships/hyperlink" Target="http://es.wikipedia.org/wiki/Siglo_XX" TargetMode="External"/><Relationship Id="rId10" Type="http://schemas.openxmlformats.org/officeDocument/2006/relationships/hyperlink" Target="http://es.wikipedia.org/wiki/Guerra_Fr%C3%AD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5" Type="http://schemas.openxmlformats.org/officeDocument/2006/relationships/image" Target="../media/image68.jpeg"/><Relationship Id="rId1" Type="http://schemas.openxmlformats.org/officeDocument/2006/relationships/slideLayout" Target="../slideLayouts/slideLayout7.xml"/><Relationship Id="rId2" Type="http://schemas.openxmlformats.org/officeDocument/2006/relationships/image" Target="../media/image6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jpeg"/><Relationship Id="rId1" Type="http://schemas.openxmlformats.org/officeDocument/2006/relationships/slideLayout" Target="../slideLayouts/slideLayout7.xml"/><Relationship Id="rId2" Type="http://schemas.openxmlformats.org/officeDocument/2006/relationships/image" Target="../media/image6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4.jpeg"/></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rtlCol="0">
            <a:scene3d>
              <a:camera prst="orthographicFront"/>
              <a:lightRig rig="threePt" dir="t">
                <a:rot lat="0" lon="0" rev="4800000"/>
              </a:lightRig>
            </a:scene3d>
          </a:bodyPr>
          <a:lstStyle/>
          <a:p>
            <a:pPr eaLnBrk="1" fontAlgn="auto" hangingPunct="1">
              <a:spcAft>
                <a:spcPts val="0"/>
              </a:spcAft>
              <a:defRPr/>
            </a:pPr>
            <a:r>
              <a:rPr lang="es-ES" dirty="0" smtClean="0">
                <a:solidFill>
                  <a:schemeClr val="accent1">
                    <a:satMod val="150000"/>
                  </a:schemeClr>
                </a:solidFill>
                <a:ea typeface="+mj-ea"/>
              </a:rPr>
              <a:t>CONFLICTO ARMADO COLOMBIANO</a:t>
            </a:r>
            <a:endParaRPr lang="es-ES" dirty="0">
              <a:solidFill>
                <a:schemeClr val="accent1">
                  <a:satMod val="150000"/>
                </a:schemeClr>
              </a:solidFill>
              <a:ea typeface="+mj-ea"/>
            </a:endParaRPr>
          </a:p>
        </p:txBody>
      </p:sp>
      <p:sp>
        <p:nvSpPr>
          <p:cNvPr id="8195" name="2 Subtítulo"/>
          <p:cNvSpPr>
            <a:spLocks noGrp="1"/>
          </p:cNvSpPr>
          <p:nvPr>
            <p:ph type="subTitle" idx="1"/>
          </p:nvPr>
        </p:nvSpPr>
        <p:spPr>
          <a:xfrm>
            <a:off x="685800" y="1828800"/>
            <a:ext cx="8077200" cy="1500188"/>
          </a:xfrm>
        </p:spPr>
        <p:txBody>
          <a:bodyPr/>
          <a:lstStyle/>
          <a:p>
            <a:pPr eaLnBrk="1" hangingPunct="1"/>
            <a:r>
              <a:rPr lang="es-ES">
                <a:latin typeface="Corbel" charset="0"/>
              </a:rPr>
              <a:t>Años 80</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s-ES" dirty="0" smtClean="0">
                <a:solidFill>
                  <a:schemeClr val="accent1">
                    <a:satMod val="150000"/>
                  </a:schemeClr>
                </a:solidFill>
                <a:ea typeface="+mj-ea"/>
              </a:rPr>
              <a:t>MAS : MUERTE A SECUESTRADORES</a:t>
            </a:r>
            <a:endParaRPr lang="es-ES" dirty="0">
              <a:solidFill>
                <a:schemeClr val="accent1">
                  <a:satMod val="150000"/>
                </a:schemeClr>
              </a:solidFill>
              <a:ea typeface="+mj-ea"/>
            </a:endParaRPr>
          </a:p>
        </p:txBody>
      </p:sp>
      <p:sp>
        <p:nvSpPr>
          <p:cNvPr id="3" name="2 Marcador de contenido"/>
          <p:cNvSpPr>
            <a:spLocks noGrp="1"/>
          </p:cNvSpPr>
          <p:nvPr>
            <p:ph idx="1"/>
          </p:nvPr>
        </p:nvSpPr>
        <p:spPr/>
        <p:txBody>
          <a:bodyPr rtlCol="0">
            <a:normAutofit lnSpcReduction="10000"/>
          </a:bodyPr>
          <a:lstStyle/>
          <a:p>
            <a:pPr marL="438912" indent="-320040" eaLnBrk="1" fontAlgn="auto" hangingPunct="1">
              <a:spcBef>
                <a:spcPts val="0"/>
              </a:spcBef>
              <a:spcAft>
                <a:spcPts val="0"/>
              </a:spcAft>
              <a:buFont typeface="Wingdings 2"/>
              <a:buChar char=""/>
              <a:defRPr/>
            </a:pPr>
            <a:r>
              <a:rPr lang="es-ES" dirty="0" smtClean="0">
                <a:ea typeface="+mn-ea"/>
              </a:rPr>
              <a:t>CREADO EN 1981 POR 223 NARCOTRAFICANTES QUIENES FINANCIABAN.</a:t>
            </a:r>
          </a:p>
          <a:p>
            <a:pPr marL="438912" indent="-320040" eaLnBrk="1" fontAlgn="auto" hangingPunct="1">
              <a:spcBef>
                <a:spcPts val="0"/>
              </a:spcBef>
              <a:spcAft>
                <a:spcPts val="0"/>
              </a:spcAft>
              <a:buFont typeface="Wingdings 2"/>
              <a:buChar char=""/>
              <a:defRPr/>
            </a:pPr>
            <a:r>
              <a:rPr lang="es-ES" dirty="0" smtClean="0">
                <a:ea typeface="+mn-ea"/>
              </a:rPr>
              <a:t>COMPOSICION: 2000 MATONES PARA ASESINAR A PERSONAS DE LA IZQUIERDA Y QUIENES ESTUVIERAN INVOLUCRADOS EN ACTOS DE SECUESTRO</a:t>
            </a:r>
          </a:p>
          <a:p>
            <a:pPr marL="438912" indent="-320040" eaLnBrk="1" fontAlgn="auto" hangingPunct="1">
              <a:spcBef>
                <a:spcPts val="0"/>
              </a:spcBef>
              <a:spcAft>
                <a:spcPts val="0"/>
              </a:spcAft>
              <a:buFont typeface="Wingdings 2"/>
              <a:buChar char=""/>
              <a:defRPr/>
            </a:pPr>
            <a:r>
              <a:rPr lang="es-ES" dirty="0" smtClean="0">
                <a:ea typeface="+mn-ea"/>
              </a:rPr>
              <a:t>DENTRO DEL MAS HABIAN MIEMBROS ACTIVOS DE LAS FUERZAS ARMADAS( EJERCITO COLOMBIANO)</a:t>
            </a:r>
            <a:endParaRPr lang="es-E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938"/>
            <a:ext cx="3787775"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38" y="574675"/>
            <a:ext cx="4176712"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s-ES" dirty="0" smtClean="0">
                <a:solidFill>
                  <a:schemeClr val="accent1">
                    <a:satMod val="150000"/>
                  </a:schemeClr>
                </a:solidFill>
                <a:ea typeface="+mj-ea"/>
              </a:rPr>
              <a:t>ACCIONES DEL M-19</a:t>
            </a:r>
            <a:endParaRPr lang="es-ES" dirty="0">
              <a:solidFill>
                <a:schemeClr val="accent1">
                  <a:satMod val="150000"/>
                </a:schemeClr>
              </a:solidFill>
              <a:ea typeface="+mj-ea"/>
            </a:endParaRPr>
          </a:p>
        </p:txBody>
      </p:sp>
      <p:sp>
        <p:nvSpPr>
          <p:cNvPr id="19459" name="2 Marcador de contenido"/>
          <p:cNvSpPr>
            <a:spLocks noGrp="1"/>
          </p:cNvSpPr>
          <p:nvPr>
            <p:ph idx="1"/>
          </p:nvPr>
        </p:nvSpPr>
        <p:spPr/>
        <p:txBody>
          <a:bodyPr/>
          <a:lstStyle/>
          <a:p>
            <a:pPr eaLnBrk="1" hangingPunct="1"/>
            <a:r>
              <a:rPr lang="es-ES">
                <a:latin typeface="Corbel" charset="0"/>
              </a:rPr>
              <a:t>ROBO DE 500 ARMAS DEL EJERCITO EN EL CANTON NORTE DE BOGOTA</a:t>
            </a:r>
          </a:p>
          <a:p>
            <a:pPr eaLnBrk="1" hangingPunct="1"/>
            <a:r>
              <a:rPr lang="es-ES">
                <a:latin typeface="Corbel" charset="0"/>
              </a:rPr>
              <a:t>TOMA DURANTE 61 DIAS DE LA EMBAJADA DE LA REPUBLICA DOMINICANA DONDE TUVIERON REHENES COMO LOS EMBAJADORES DE ESTADOS UNIDOS, VENEZUELA , BRASIL, MEXICO,SUIZA  Y EL NUNCIO APOSTOLICO</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data:image/jpeg;base64,/9j/4AAQSkZJRgABAQAAAQABAAD/2wCEAAkGBhQSERUUExQWFRUWFxgaGBcWGRoYHBkXIBwaGBoYFx0eHiYfGRwjGxwXHy8gIycpLCwsGB4xNTAqNSYrLCkBCQoKBQUFDQUFDSkYEhgpKSkpKSkpKSkpKSkpKSkpKSkpKSkpKSkpKSkpKSkpKSkpKSkpKSkpKSkpKSkpKSkpKf/AABEIAKABOwMBIgACEQEDEQH/xAAcAAACAwEBAQEAAAAAAAAAAAAFBgMEBwIBAAj/xABHEAACAQIEAwYDBQUFBwIHAAABAhEAAwQSITEFQVEGEyJhcYEHkaEyQrHB8BQjUtHhM2JykvEkU2OCorLCFUMXNERUc8PS/8QAFAEBAAAAAAAAAAAAAAAAAAAAAP/EABQRAQAAAAAAAAAAAAAAAAAAAAD/2gAMAwEAAhEDEQA/AFPB9n+9HhYAzGs/r/WinBeAX0vArcgrqN2Eka+E6bGJqbgClbpVgRqPL9cqmtdqks3ycue2QIK7yPCTroQYI9h5UF692TdbV8J4jdWJIAhtT4fI0kXLJVnBkEG3IM75GmtAf4j4YqQVuLz2B9dJrOcTxFmd2iczAzqNswBjzBmg2zsz/wDKoSNlU/Uj+VcW8PaN1VcLmYHIGiSQM3h66T9KR+FfFLurXdthyQFyytyPQ6qajw/xDtnEC/ctPKAC2oKnKPvnWJZtp6ACgZrnZvDo5zocpnnosiJ/GDyMVnHHeHvhrz2n1j7LfxKdmHt9Qad8T8SsK7fYugGZBVefo3r86X+0XHcNibMS3eWz+6YqQShOqNvGmvqPOgDLfRLakybgcHLMQBG+lW8NxvvSFeZgKsmdBsvlUGB4ebt1buUPbL5SJ5xmAPr18jTn2h4CgwpKYUW2XYgCViPFO5oAbpv5RUXdnXr+dTXtJ6yZqF7hEkdDQdWxIHWPr+pr5a9tnST0n6V4dAfWggxlzwGgFzf2H50ZxZ8B/XWgtwyT7UGh9lkjDL6t/wBxFFWmqHAoXDqTAAzyTtGdt6s2eJW3bKtxGMTCsCY66GgC8YszdJH8JJ9gfrEUM4mn74g8go9woFHMchN1o/g+hKD86E9oMJkxdwa6ufqTFBcTh/hQxzHyqTjOFKoD1IH0Jqxc7F3QqkXGkkc2/WlVuL9n7mGyF7jOGOgJJ21nc0AnFKQqkcwf+5h+VVhV/i3Dm7qwwaFNvbnJd2k+xFChhHmMxmgscqs8MsktttP4US4d2JxFy2XLqkGAHG+2ogHTU/KvcBhTauNbeMwaDHkNeQ6/Sg8OEY7LOp5jeP5Gjdr4cYplByoMw5uNJ6x/Wo8JanKBzJ+sCtdywI6UGXL2DxAWMoMdGHSqWK7DYkAnuifQqfpM1rCnf1r19vWgxBez72VbvUZGYwAwgkDL+c/KtO7J9n7Ywiys5sx33kxr10FLna3GZ78GIWQPQORJ91NP3BgBYtr0RfwoFjEfDfDXLjGCokzk8Pp1HOlbiXw8QJmS42uWAwB1aY2jpr61qL3IW43QOf18qBY0eIL/AHgB/wAltR+LH5UGaXvhnfBtgvbzXVdlEmIWAcxjT7Sxod+UUu8Q4BdQkFZjQka6jf01rcsQv+0x/usOq+7sx/8A1j51Pcw1sKoKrqVB0G2vlQfnG7hSK8ewYFbc/ZnDi7eZLS/2WUBhMO5yCAdoJHzqyvYrCMhiykS8GJIE6GSeQFBgfd1IqaVq/GuwuGVmKplCqJALanLJY+LeSKi4X2Lw72bbOsMygnQc9edBnuE7XujKe7Viu0kzHJZ5gedVcbiwcqhQNC2nKTMelVOH4Uu9c8QujvTHKB8qC01kMQCyqDzaY+gMVbPBW7s3A9p1G5S4CR7bj5ULfEZgfSKscI4s1guVg50KnMAQNRDQdJGsetB5cw7wSBoNZnltI8td6ucPUSJ8qv4O4b4SydAwlmA2QERlB0JJC0TtdmrSn+0czyNsafJxQTY5UOHYALtroPPY/reheMw1s2x4EBgDQActJpgwGGwqrcZ3ZVtAZjljeeQJmelZ/icRnY/wyYE6AcvpQMHZZgMYFVhE6D7rMuokbE7x5mn7tVxycKAAAxJDDomhZo6Rp5Say3gDIMTZ7yRb7xcxBghZgkHlG/tTZ24DWHuhmXOw7uNyVIEsByBEHXbNzoBt151Ov6mvraafrzpfsY910kkdD08ulHrLeH1oJnTl1gVBdOnqR/Opi+o9CZmfIajTrtVa5qPSDQVsa3h+f4Gg6LLgdWA/CinEG8Pv+VCsP/aD/EPyoG3Eg3hh8MGKo1oO5HKSYzdR5edc8d7OfsIS7av94QVPhWPDHMyRBnX1po7OW+5vWboVWD2FVgYzCFUhkny3HlOlMnxCQHAXCI2XITr4pGXL5zzoEPhuL752fYP3QUdJZJHzUivOLsHxkjY3F/7hVfgFhrZtq4ylXtSDyh2b8qB4TiOS4rGTqD9QaD9AYTDqwGn6/U0m/EgjNYUf8Qn/AKAPzqpwz4l2SP3jG2ekEjoCCBrQztfxy3ibiNauC4qoRInQknTXyig84+oFrDL/AMNJ/wAin+dVOyjI195glUaNOZhZH+aakx/Cmv3Y/asPbUKqhXZgykKqmQBpJB+Yqfsd2cu4fvHdQVBEMpkMqiSQdoP5elBpXALENHIL/Ssz47jQuJxNwzHe3P8AuKiPlT32e7SrmIdCknchtIBOsqNY10nQUkcKwy37zlwCDLQRIkvmE9eelBR4X2qsK9suzKAy5jlJ0zSdpnStOT4kcPYaYlR/iV1/FaSH7E4UzowMTox/lUD/AA4tErlZoJg6jz/u0GiWO1+CYaYqx73FH4kVbbjVkrK3rTQCfDcU7CeR8qze98L7I/8AcuD3U/lQTjHw37pcyXCf8Sj8jQGeJfvbyidYXnuSZ/E/WtVw9jINegH4/wBK/NN3hTodGE+RI/KprfEsWn2b90el1x+dB+h77/uo5uyL82E/SaFq+e6nnJ/zO3/iBWJL2t4gsf7TfMGRL5teus13h+3WPtsGF1pEAZkRttvu0G22Gz3sQ3/FCeyIk/8AVnFWMReCq7HZEY+8AD6zWJ4T4nY21Im2ZdnOe3qWYlidCOZNW3+LeJZWD2rLBgAdHGgM6eON6DS+D+G0u2rj08ClzH/Mg+dGcN/Y+s/9xX8qyDC/Fh1Cg4dTlDbORJYgk/ZPIEf81FsJ8Zbaoqthn8OWStxTMb6FRz8+dAf7U4vw3QPvMR/3IB9KspbhVAOyqNxyAFIPEfiFZugeC4stLfZOmbMYhutGP/ifhuXex5oP/wCqDK7OMa2DlMSINEuy2Ct3HJuKXiPCBM78qFFdKYuzmFForcdHXUAh1OUrocwJGv5TQS9o8HZuW0uYdMsyDoFGnUbbc6A8PwRumBz+Q8z6CtCxlwQXslQoEFFkkyCIy7EmYnU61n+FxLWwywQdo2IO2s6igu4HjJwt92tqHEZPFO0g8o5iiqdvbh3sp82H86WBVjC4dnIRBLNoAOZJgCgNYi3iseJS34ByUaTrrJifahHFOCXsPHe22UHmYj5itb7JulrDr4G0kERBBBjWY1Jrjt4O9wrBUJJTNLQMsSeQ5AHmKDHbd3rpRniuNbEXnZ5LkDLz1UAfUD50KvcMuoJa24ETJUxB2M7RV39p/dqAqg5RmOuug1IJ199PKgkw3BiVzuwVJicwieYnWT5KD7U2X7eGSxIAJKqcsy2v2ZHInaCOZPnSStk3ASWMKJkyROxj2jarmDu5gDEAHnzO06c406RtzoLSyoM6sTqZJzacydfKK9z6ev5VwNfaf5VJGmnL8OdBQ4i2g9TQq0fF70T4lH4/lQ2yJYDqT/KgfOAcQZMSt1j/AGcqo6AaED2/GivxBxqt3a23lNGKgyoJGn0JEcvegFxv390fwu0fOusbazKo65h7xPzgEUEWBxhzLmMww1P8KqxH4xQiy/jB8xVrCgkgDc5wJ01KhRJmBqau8N7JOzHvbtuxlaCHPikRqAYEec0BHD44MdhttAj+lUcewNyAABAGmnX+f0pjtdn8Iqf26sdi3eCSfQSB6RS1j7KriCqNnWRDddB5DrQUuK21a67EDVmn5n+lTcD4L37raTRmLakkAADMWMcgATUx4BiWU3e5fKxLAkRIknwg6tproPOj3YzAFEvXSDMC2NNj9p/PQBQfJqAbiexly0pdbv2Rrk73UazqUA1g84iascLxQtlpMTl/GT+vOnO5hinDnYggsGcjoCMqD28B+dLXZns2cXdI1W2pl2HSdFX+8YPoKCmLeKxb/wCzLcKbSPCvuxgfnWlYThVu3YyO0sqw1wyGzRq08t9BRG1gltqEQZVUBVVRoByH9aldMinnpz68hQZLxLjmJsYhkuPIUj7oAZdCCNOhG1XOP8XlYDDUbdasdouC4rFXbSMiqqggvnzaGJhYBJ02/Ciz/Du0UgKZA0YsxM8yQDG/ID2oMuv61VdY+daFj/hzfVf3dpLhPPvSDHTKyqPzqnhfh1ibsh7YsaSGZswJnaFkjmZOmlAhsK5flWgn4S3/APe2T5S4/Fajs/Cm+XUXCET7xXxGI5DYn3oEBkom/EBZtW1yK5YZjPKZAG1Pj/CdP/udf71uPwY0hdpMLkcINcqqBHM/o0DV2Q4AuMtJcOHsxmKwyiWAIlpy9SRr/CaNYjsJh0TXC24UQW0EkejAknyHXpTN2X4T+y4S3bA8YRVH+M6sf8xY+gNG/wBkVQpP3AYJ+rHzOvzNBiHabslZQBltNZ0nXPBG86BgOXPnSkeG2v8AfIPUvPv4K27EqjXO9yd5LFbKNB727r4m6W18ROmsMfurQzD8CvlZ/Y1aZ8TiyhOp1y/dB3A5CKD7s38OMPYAZh3lwRLNyPVRyo/j+zq37RttprKtvBiNfIjlV9Wj30q2GigTuzfYjuL3euoBSQu+rbZvQCQPWaIdouw2HxaTdGVwNLg0ZQN5PMeR0poff2qvxDW26jUsjAesEUH5xs8NtveZTdVbaCO9MkMAxAYACVkawfzrzHPZssO5vNcZTIYIFAIOmuafPaheJssu4I/Lf+R+RqCKDYux3a035uMFViYYAyCwG+uxbePxipe3XHBasERrc8AEiSCRn15DLOvKRWScJx5tXVYEgSM0HdJ8SnqCJ0M1s/arg9viGDLWWS4V/s2UhspAByzyBH4igD9muDvxGygJuZUC94zEm27gklIJlvugxoAdRsKD8e4b+xsLd3D+LWGAAVh/dbXN9InWqPZP4g4nAOtpiWsKxz2WAkSSWgkZg0kneJrT/ilhkvcOF1YIRkdT/dbwfXMvyoMfx+OVzCrlXIQBOkk8gNJ2qTNoKpWR4vb8xV4LpQdLz/XOpCNK47uSP1zmpQulAK4idR6fyqnw/wDtEnbMPxq3xb7Q9BVHBHxL6jb1FA2cKcu7ufvOdfejWKtDJ6ENt0In6TQjAtofC5K7lI16b86uYLF2bjKrftBckBQXTJJ0GYdKBfxAy516Zx9QKhwFjElS1rvgo3KFgI57aGi/DsTat4kXL2qSxbTMJzsAYjXUCtBw1/C4lfC6OCNtDp0Kn+VBkK8QvQwN1oaMwJkNG09f6mimBM5STqZJ9Zn8q0duw+Eb/wBpfYkfgaSLeCH7QbSaDvCi84GYrz9qBosfFJEyi9hc0ARliQIgQCAPLSqNj4nSxDW1AJfUqZIbacuxAgE8wOtRcS+HzyWR1O0SI+onp0oLiey96zDOAVzASDpPKRuKBjvdsWe1dt3HW4bihVK+HIM2YjLAnTnvAEzTh8NAP2a4effNP+Vayu1aBZPL+RrVvhsf9lb/APIx+i0BXtNxw4W1nWy95iwUIkydCSTAOgjpzFZ7jPi3d+xdwoQSDBZgYHUMuuvptWi2sCl27ezjNlcBQeXgUmPmKg4/w/LZbKxJJAVX8a5iYXQzzoE2x8V8NoTauodiRkaB5SaO4X4iYJtsUo8rlt0+oAHvVbjHAMI5dL1hAAQBcClGJInR0XSNN8wOu0VnvGexdu0xa1icyDU27gy3ADsVIGS4J3ggjXSg2HD9p7L/AGL1h+uW6m3odau4J1uSQzEdcxM+kGI3HtX5mNpqsYS5eVotuVO/hYr+EUH6XuKF1LR6z/OrQr85N2k4iqwb9/L/AIy31kmr2F+K+PtaFlYDk9oD/ty0G7cQuZbTt/CjH5Amsa4Rwo4nidtdCqtmaeiRA89QNOk1xiPjRfuWntvZt+NSpZSwgEQdDmof2V7bphsQ151diVcAKRozGdZiR/Sg3a0JaeS+Eev3j+XzoV2ix4M2s2VVXPfeYy2+Sg/xNEDoJNLdj4w4LJAFwEbBl+pKzVe32rwN1oa/KKe9cOVRr137qnMQAqgAZfJRtMgf4Jgy037oZBAyqRCpagRbUb6wpMdAN5JJ3LVxjOcJP3coMetUcZ2usFO8V1YCMqjxHMeZCzoPKfwqC8+Dk967Pc+8wDwT5QIgDT2oLuIMQZ5j3qe2+3U1TurmAYbDXX51PZuKupYSeUj9TQXCfnUS3M1yJ2H48vpXhIy+IxA1O1V7Bm5oZEfPX5UGD8V7vusTlGvf2joT4dcSCrTz2670tTRztBxOWuWwoGa5mfwxDK14ZRH2h4xr5eVAaDuj3ZXtlewDk24ZG+3bb7LfyPmPrtQFTXlAT4xxVsTee8wVS5mF0A5ADnsBvWh8E7Rd9wHE2D4rmHyrH/CZ1Kkf4fEPKFrLEflUi3iNjHXzHQ9RQFcP9r0B/KiMUMwNzNLdQPx/pRIPQTgfr86+c1wr8utfXD9aAPxZ/H7D86qYFJYeUEzpoCCfpNTcSbxnyH5VTtTBOvLX5/y+lAXs9obluQkamSWEkke+lW+G8WBuq7wkXEZugGYGav8AY3s3auuLmIzd2oJKZW8Z1gSCPXltFe8VwQ/apyBFYqqrpGUGNQNNRGnSgX8Zf06zrofMmokxMevWuMXZAIjSQD05A1CZHP50DDw3tbirMZLzQOTHOPk1WcJxTJc71hmysHImJOYE68tZpXS9Vu9dMQVI56bUGh4f4k2mP7yyUHVTmPuNJqh2g7TPeTwD9znADEQWI29BP5UkJeE/aH/MP9avtxJ2TJC5cxaF01Pvt5UBXBX5cjzj50z8Exji3bRXYBmWQGIBJgaxvSVgbxliZED/AEpz7LDNdw4GoLr9INBqXCFH70jndf8A6YT/AMaj4239kv8AFdSfRTmn5gVNwb+yB6s7fN2P51W4tretf3Rcb/py/wDl9KCVsOrm2GGYfag6iSG1IO+5pX+IWHt28G2REUuyA5QFkQzxp/hpmdyLqARyU+ys3z0pR+KdyLFpOrE/JQP/ACoAPw94NauC+122lzKgyhlB18R0+S/OmFuyZu2YtpbtsDP2FM7yJgZW9RzqD4fWSmEvXF3zwPWE/maf0C3FVhsYI/GgxbjXA3sJDqwIgeNYnl4WBINLGKsFWggj10r9BcZxBRZe33to/aUCWHmBsw8t6V+1Xw9W+O9sObbxMGYIjaDHLr6TQYtibIB1ANVjhx0py4r2KdcwTNcYCdBy/wAO6/hSsls5oYEa8xFBz/6evIn51D+zdG3ncURYan3q7b7MXyySgQEGS7KsDXUgmdtdtqBeOHbypi4Z2PxN60txL1lVaYDXipGpBBEaag038I+Hb2r1u8ty3dVQLoyqGVwCJVQT4tPqR7W+JfB+3euvds38lu4c6rlBAza6eUkx5RQTdi+1y307q4QrjQTs48vPyr7jXag4W73b2pQiUcETGx0IjTb5daQr2HyLmSQywdKv3u0pxipZuhcywQw1LHmZgxykCgMnt7ca5Fq0gnRQ0ljy5GAfICnkY/uLAe8QXjUDm38K1lFthYy3FBYz4SNPFEjb7PMwddKv4zjN3EAd4QSFiBoJjceZNAhccx3fXM5WD4sx31Ny40+X2o9qHRV/hXD7912SyPFlOaYGkxBnTf8ACq2LwL2myXBlb1Bn0IoIkNfEzX019NB8Fq1iraeHuyxlRmzgCG5hYJkeZiqxavVNAUwt9UBBPSPSP9at2caGmKEKynUj5VZ4auk+f6/GgO4dtD6Vxcb+tdYITPoahvUAbiJ8TfrkKP8Aw/4lZR7lq8qkXlUDMBBgk5TOms/MDypdx7Sxqzwbs/dxRZbQBKxOYwIOlBpzWCl5VyxbIATpCgCPWIGvQVPicGE2Ek8jqBXfBJvWO4Zh3tuMrDXVdI8wPsnyIq7h0DBhc8LoNtvcfxDzoMx7VcMFshlUKJIIG3UEdOdBMLg3uuERcxPLQCPMnRfWnvtbhwcNm5sykDc+Q9/zq7gfh7cwdn9qZz3irma2AIyyCyk8yFk7bigU8V2Lu2VAY2yXE+F8xEaBZAiPOfXzFm0wtCBrMadIP9K1GzaF8gR4iQo8jGmvOAJ9JPM1cPZBcJcZ7cm2RGuuUyPLUbeY60GNQ0arp1j86mw+GDEASCSBv1MVsH/pNlwc1pR1jSflv6EGhuK7G2bjAW1KszDxJ4Y5y0jKNOgmgNcF7IWRh9hGXxE8+Znyid6T+L4R8I5v4JgBaAdlZSQMzZAVkbSD5U3fsjAtauXHhWDg5ispOgCjwkjnOkiecDjtNw7vraoSQbkISIGaWDaaRvmO3X1oFfhXxkxFpVW5ZRwoAlSVMec5hPsKL4f4u2Hu57iXLfhy8mG4PLbSdQKRuNdisThpLJnQffTxCOpG6+496CAUG74Lt7gbtyReSZkZjkM5SNmC8iRSz8T+LpceyEOYQTI1GsdJB+yKyxkHSpGwFwrnsqxtiAW3hon2FBtXYy3HDwcwhmJgAb5iJnfUADX1py4W4NpY2iOXLTlX5rwHaLE2l7sO2WZg6gHaddt9hFaHwLH8QFpLi2e9tsqw1i5lMTmMgzJJ0MjqOtBrF0SIqrZxMko3nHn1HqPqCD1rPT24uW5F8YhAXBIu2wYXmoIC/hXTfEBTlVDadpBBBa2BBOUHvDuBznYxQMnHOAhpMCd1uah0bbcboea/kRC/huBXXLFbjIV0ZXCkTyYHKcyeYjf7IplwnaUvkV7WYsvi7o94s7GDH2Rznrzodh+OYc3sq3srszd33gZdtGttIhl3gg9QdRqHfCezc+HEMGbk1vwaxzEbj5HpRTG8OAYXAql10YEA51iBOnQkTH3vKpyBy+XTy/keYNWS2ZQw1K7jyoIrVgZc1sAKSHSNIJ0Kkchy/wCY9Khbhdwkm3eZEJJCgAwTq3I/emurJyOU+5cJKeT7svvv8+tdo8jUNOsx12Pv185oMSwzzM9YpUu4/u8SWVQQpOhiOhiQfwpqwbALJ8zSXiLud3Yc2JA8poCh4j+0MMyhTprmM/PT6D5Uz8L4cSn2n9R4o/6TSbw1VJ8Ryxz5fgfxFNODwKMbZFy1o2bdPF5fa2oAXDu1HcO7LbDFgRroCe8dwxAEjwsBHlv0GcU4s19wzBQQI8II035k1WSwzEhQSQCSAJ0G59Kjig7Brqa8XDmJrruWiY0G5GtB8K8C1yGrtGoJVFTWMYEMH12qBa9agK2OOKs+FjIiivZ7DjFFyR9mNCYn1NK4FMHY7F5L2Ux4xA15jUfn8hQEOJ9jVbxWzlO5UmR89xQXhXErmCe5vbfKV2B+h0PUegrRLibH6j8dKDcf4It5J0BA0bp/Ty/pQUuy3FXytembhctJO56GBz9PPlTXje0CYoKEBDQO8MRA1lAeZOoPICaDdnOzlpLHiPjIljmI+Q2gT0oNiJl7f2mzSjE5THMaQCT566aUDrgMOt3E2bZIgNnI0+54hp/iy07lC8gqCCCAYBkERqPn8qzr4bWnBu3LoC5eZDZjA55idByj+VaNwssUWWGsHbeddPwoFXsHw5pFx1MqisjNqCrr9084XTXUTTfc+yZA9PxoX2YYfsdidf3SDTkQAv411xLj1ixaD3XKrm31PWOU0GbY3trdw2Iu2WCOtu4y6ggwDG6mNvKnLsd2lt4nwqIaCzD3A396x7j+LW7ir9xDmV7rspiJBYkGDqNDTX8JXP7Tc6d19c6QPfX5UGn8TwhcQCQwPhI3B5eoOgI51DgcHckPdIZhOURAXSNByPrrRUpP6/nVXGYVnTKj920r4hyEgmOkiR70EgwwO+/lSF8SOx6mycVZEOmrgfeTmfVd/SelPt0lVjy303619dUMjAiVIMg8wREfKg/OSidPOtQ+HF63Zti1cnMWuGQjFSFbISSAQBoN9qDt8NLgvtDqLQY5TqWy7gR1G0k8qa+A4QYe01gHOZLAnQwx8RGvWRv86Cv2/wAZhhauohTvI1VBrII3gbjem/sfwdsPgrFo7qkmDsWJcj2LR7Uu8cZTaKMsZ2yiNyCw0Hl59Nae8FiVdZQ6DSOhHI0HDqYgj6TWE9ruOWsXdcoqW8rEIQuUMAYJcgSSRrroNBprO/XgcpjeDHryrBuzPYe8ly3evBcneFbiayrAkEOCNPFHqGBoL3D/AIeXGtpft3zbDIrRbzCSRP2pGkfz2ojwjsZiLid7axgDglHS+MxDDQrm1lSII01BGlOWW6CDmXugDoI12jlPXnyFS9l8DlS4obXvCTzBJjrudPwoE3E9nuJW/wD6ezdjnaIU+usGfSq2F7SYzDNN1MVbhWAVrZuWySNCSSdj0861I4ZhsAfSV/ComZhvnHyb8qBD4d8Rbd6bd4qmgIuA5SLgP2gjHTrAM+XRltcRw11Rcf7TDWM0GNJEHYxPvRG7we3ejvLVpwd89sTQ9/h3giZ/Z7f+WgwviHEwLACkGRGlLmHxOXlPrP5Gvu+1686hoCfDbwzawfL/AF/rTtw1WY2tHPdtK+EnWfJQT7Vm0VKt1gNCR6EigL9nMULeJzNoIuA/I0b4z2YuXLatbw5zwuqgiRpJaYX30NJtm6wgg/1q1juIG+waApyquUEwcqhZ1O5iT5mgs4TBXHcW1QZlBkO6qBlJU5ixEa6RM/lf492PxeETvLttAhIGZCGUE65d5HTblS+7iEgGQDmnacx+kQPnR3tD27xOMBS4wFosCLSgQCNtYzE+poKXDMAl66iM8BiZIhSNDG4119a64zwf9mum2XDEAHaNCJHlUXCms5n79XZShC5DDB5WDqYiJ3neocS+pgsy7KX+0ANuZ/lQfKK6Ipn7Pdr7OHUZuH4a8QILPmzHzObMoPoBS7icT3l13gLmYtlGwkkwPITFBofD/hMjorNiCQygjKgG4nmxpo7P9g8PhwwJuNm3YEBh5aDbyq78NMQuIwFsg+O1+7cea/Z+aFfrTM+DI5UCLxjCLZbw5gp1E6EHSQTEHf3pTx3eG9kKsFzCByB2M+h61rd/DzGgJBkZhseRHT19KC4/s+7uSCApnnMenWgX8PwsKoPMc9/oap8RwPe6tBIP9dOa+xo/xK4uGdLZzEsJ6gchJ8zUGItyNJU7SdR9KCitwjDkBiGdjB0kD8BoI08qvcPfHhRlvZwP97ZXUTMZgQeuu+29dWsli4mYs/hOkA5DInSeekx+Mx1i+IPcbRmUclBMf80bmgu8MuXrGGW3c7tSoIkEnqRvEGDWcfEXtCLjJZRgyoJYggidgPYT86M9s+Fq1uTOgk6x+ves7xVlCLa2g2bZwRMvP2lMfZYR4TsQaCJWrRfhLmzXYAIlN95159I5UkY7s/ibBi9YuW45suh9G2Pzo9wniF3C2EW2+Rrua4SPtBdFUeUwT8qDZbjHTQn8PnyPtXbYr5/r2rHDxXEo+cX7wfcnOx1/wmQR5R1ovhfiLi7Ym4tq6oiRlyMRz1Byjn92g0a/igf5fz6UE4Zxx7pvW8hAt3MqP/GOcDcQZ16EVDwjt1h8WGCZkdRJtsIMDmI0I9DRTC2SozREATtB0EyP11oJLgB3PWB19R5VSxHCxIuElCsQfFJnkIHp86+4beYrmmZ1I206damuyVZrcG5lbIrkxng5ZO4E786CsuFUnOZJ2DOdfadudW8PjzbYsNPKdx50Is4rFG+1u5bCoEUh9PE/hz5dT4ZnSJ2rzjgfMLatrlzPGpyTsBvrEadPOgbOIdsbVpVMFmYSAOX+Inz00B+opGPE7uIxz3ADbtsqqVUmC4HhdwYlokTA0jyqjisaxQqqGZJjM2kgQNFMjUazsKs8Exj28QEuqxW4VHMkXNwwlR5yB6cqBgxWOBthbocD+4JBPtr7VU7OdsLNh2XI2S485+ekqSy8gCI3nbSuO3nGrdhGtIZvMpmAPAImSeRI1A50o2MT4LYykFQJlWLKRmYjQAkS25HXoaDasBxm1e0t3FYxMA6x1jeNtfOrpNYd2e7RFb9m5m+ywzAaeHx+HXYZYMc+esVqvGe1lnDojElzcGZVSJKxObU6Db9CgN29q6pCX4lK8qtp1doCyQRPM+UDX2qf9jvP4ji7snoYHsBQfnIrrXmWu2FeTQfKK9YV6tSgeVBVia97qrC2xXxAoIlU6e/8q8FupVWY95+dTFKCK2td3AIr7LXxWQfSglvLlLDppptUSnWoxckHrVrCanTTSgZeyl65ZJdLz2if4Hj/ADDZvcGtE4f2+xSD94tvEr1T92/0lT8hWSgHYEfhRLA8Qe3tPy/W9BtfD+3uEvaOWsttF5cvybVfrRxLVtxmQgg7FTI9iKxqxxBjo6g+wn9fyq3h8OynPYutZbyJHzjQ+4oNMx3Zi1dYM6ZiBAMsNN40NQ3uzKlpBYehBn5iaVcJ25xlkxeRMQs/aXwPtOsSp+Q9aaeD9ucLiIUP3bn7l3wGfI/Zb2JoAWP7LuLjMboCGY5ZeeWNogb+s0vKzd6tsPEkDPlBBOYA+WgJMTWhdrGjDnWJIE9BufwoH2SYqrZyEmGhj9oayRzmAKBX7dn9nRUNzvbjCQIAVV2zEczIgA6aE6wKRcNeVoRgDMweY3ph4zcfHYu86AZZhc0iEHhUaRqYJjlrS/juGXLO41GunLXl+jQcvjrwm0btzTTLnaCI2iY2rnC3VkTsDqOu8fUV1ZsB2L3Gg6SFBIBjcn+WldkqpgwRrHKRHU7GedB1deCcpJXzg6eWlRXcQeW20z+P8vpUT3QNj7f6Vd7OcEbF3GUOltEXO7PsFnLoN2YkwBpQH/h72bN25+0t4VtkhY+80ajyUDfqSPOnviWJMi1yYEn0/RoL2SZLK9xbZ2jM3iGpJiYA2XQaa7nU0ZuXgWUsGUzABUq0TqSDy25fOaC9hMLCnWCYjTlUowmRp5c/WpisHaegG/8AWuWuM8iMo6mCfSOVBAbYJken50p3kuG5cur4gxgDooI008Q0UcjqzUy4y8VW6BAKoSJ5HWJ+nypQu2LiWhlugQumxJZjy8IE6jnNBVsYtmvAZcoNwuQc2uX0GxI6CJOgJNd3UvvcAEIIdj4mEaHkwA2LQP7oFVrdyEcQ2YaFyYAgiAZOogTA/OpsBiLji4+ckqpy6EjYamJKnUQI5zppQVOIYlyfEjw5lmgPmHKWA3YwNuZ5VzjOIW7alQqZgoEsuU5juw5nXX2qLEY+8rET02zBQeQMgE5hsNZ1qonDbl64Mil21JXYASCRqY1PU9esAO+JrATIPESsCS32gAFX/pk9RVxMQxUF2zHKFE8lUAADoAP1Jq/ieB3rIS5btgMmQ6QxUgg6dY089K47TizmQ2gyMZZ00KKDtkO8TJg7UBLsfgQ5xDuAQtrKJ6ucv4Aj0mqmK4tjLTlEfMo+yWCE5TqJJEkgGNelddlOMLaFxbjhUuNbBEEsIJIYeQEz7VFxDtDhGuMVs3yNge+KzAAmApjbaaDKTXirXeWa6CUHigV2AK8y1770HJNei3POuu7PSpBZ/Uig5WyRE7CYjzM69alOH9a+FpvWuzaYjRTQQrYBMA+0GvP2VmMRE8zXYtkbGPerKZ1E6x60FHEYcK+WQNBqZjpOgJFWL+HFnKyXUuA80LbdGBAiunw7XJJE6RMbfrrVc4JpygFj0GtBcu2GHiYEe+/SpMJinPMmOoFR4dmXwGG23JMaba7Rt7UTw2ICz4B7H+lBzZxzjTX5H8quNxdwsE/j7869tYhOaHXnM/6VXxuIGaFHTfefmRtQE+H8cbmZ066elGLeMtXRDhT7UppeQwSxDcwBpv8AjFX7NxAImfagPcUxLW7BFq7cZAynuyc6yDmgA+JNuXnRDh2Oz2kcz4lEA8+kn86B8MurnAkEwQAWjX3Ole3eM2rQQOxZch/drpvOkg6bigbuG4c37BeVDbww1CknKWP3pGvlWfdorrXLuv2YGXnB+9PQgyI3+daKOMJas2ksqWDIMpU6DSNTI2JOvlWfcWQFxJlCZ03IzToII+zt5igq2cKiXUDmAwBJAmJ5QCJ1866xdjCTlRr1y4dAoQKM0dNSeem9MWIwHDrrL3DXLYH3WuRt0zAsOuhorgOG4e0ZRSG2z5yx/wAx119qBK4L2Se5eQXLTqky2YZdImOuu3vT9Z4FYT7Nq2v+ERPuNT6GpjeAzRO24iuf2C68ZRccH7yyPeCMv1FB5Y4eivnVFzRE7850B0Bmprl1mI5gctxG8+vnUlrguIH2rQI5eJZ9xt9a4uYBl3Rh7H312nlQeYnHXbYlH0iYYBh7nfrzG1UrXbctm8HjG439Y2ke815xDEqF8R11MAgnnH4xQzsnwM4i53jSLds9IzN0B/hHP284A89s38PduvcgFTCroPKSRPlFKuOAJBYu0s5IBIAIViNMvUdelPvHbGXD3I08BPlAg/LSl1rQcZlGaGBACyZ5R4dBPMUFbh/A7gHeKpa0WLZG2KzOZkzAxGoywdiRtQ3jeJJiNATCsG2XdjLQToCdWPnWo2CiIiE/ZVRMcwAPnQriHA7V58wUKdMzCNY1hht8/KdqDL8XAyhWY3GAGVpk5jogBA8tfTyrTOznAv2ewiH7Wpc7yx6nnAhR6edUeF9l1TGORDKoV1J+0HbMI0gQApO0zFNNxYoB2LSeXvWXdpLvd4llidBHprp85+lajjLkA1nfavh7m4Lipn8JLidQJMEDmN6BeaCN48jpUf7P5mpLV5HAOonbMIn0nQ+1dNZTnv6/1oP/2Q=="/>
          <p:cNvSpPr>
            <a:spLocks noChangeAspect="1" noChangeArrowheads="1"/>
          </p:cNvSpPr>
          <p:nvPr/>
        </p:nvSpPr>
        <p:spPr bwMode="auto">
          <a:xfrm>
            <a:off x="0" y="-731838"/>
            <a:ext cx="3000375"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4248150"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60350"/>
            <a:ext cx="3671887"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88" y="3716338"/>
            <a:ext cx="19812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3838" y="3644900"/>
            <a:ext cx="18288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5850" y="3284538"/>
            <a:ext cx="3924300"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5013325"/>
            <a:ext cx="4103687"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251062"/>
          </a:xfrm>
        </p:spPr>
        <p:txBody>
          <a:bodyPr rtlCol="0">
            <a:scene3d>
              <a:camera prst="orthographicFront"/>
              <a:lightRig rig="threePt" dir="t">
                <a:rot lat="0" lon="0" rev="4800000"/>
              </a:lightRig>
            </a:scene3d>
          </a:bodyPr>
          <a:lstStyle/>
          <a:p>
            <a:pPr eaLnBrk="1" fontAlgn="auto" hangingPunct="1">
              <a:spcAft>
                <a:spcPts val="0"/>
              </a:spcAft>
              <a:defRPr/>
            </a:pPr>
            <a:r>
              <a:rPr lang="es-ES" dirty="0">
                <a:solidFill>
                  <a:schemeClr val="accent1">
                    <a:satMod val="150000"/>
                  </a:schemeClr>
                </a:solidFill>
                <a:ea typeface="+mj-ea"/>
              </a:rPr>
              <a:t>L</a:t>
            </a:r>
            <a:r>
              <a:rPr lang="es-ES" dirty="0" smtClean="0">
                <a:solidFill>
                  <a:schemeClr val="accent1">
                    <a:satMod val="150000"/>
                  </a:schemeClr>
                </a:solidFill>
                <a:ea typeface="+mj-ea"/>
              </a:rPr>
              <a:t>A ECONOMIA</a:t>
            </a:r>
            <a:endParaRPr lang="es-ES" dirty="0">
              <a:solidFill>
                <a:schemeClr val="accent1">
                  <a:satMod val="150000"/>
                </a:schemeClr>
              </a:solidFill>
              <a:ea typeface="+mj-ea"/>
            </a:endParaRPr>
          </a:p>
        </p:txBody>
      </p:sp>
      <p:sp>
        <p:nvSpPr>
          <p:cNvPr id="5" name="4 Marcador de texto"/>
          <p:cNvSpPr>
            <a:spLocks noGrp="1"/>
          </p:cNvSpPr>
          <p:nvPr>
            <p:ph type="body" idx="1"/>
          </p:nvPr>
        </p:nvSpPr>
        <p:spPr>
          <a:xfrm>
            <a:off x="457200" y="1428750"/>
            <a:ext cx="4040188" cy="1000125"/>
          </a:xfrm>
        </p:spPr>
        <p:txBody>
          <a:bodyPr rtlCol="0">
            <a:normAutofit/>
          </a:bodyPr>
          <a:lstStyle/>
          <a:p>
            <a:pPr eaLnBrk="1" fontAlgn="auto" hangingPunct="1">
              <a:spcBef>
                <a:spcPts val="0"/>
              </a:spcBef>
              <a:spcAft>
                <a:spcPts val="0"/>
              </a:spcAft>
              <a:buFont typeface="Wingdings 2"/>
              <a:buNone/>
              <a:defRPr/>
            </a:pPr>
            <a:r>
              <a:rPr lang="es-ES" dirty="0" smtClean="0">
                <a:ea typeface="+mn-ea"/>
              </a:rPr>
              <a:t>CRISIS ECONOMICA</a:t>
            </a:r>
          </a:p>
          <a:p>
            <a:pPr eaLnBrk="1" fontAlgn="auto" hangingPunct="1">
              <a:spcBef>
                <a:spcPts val="0"/>
              </a:spcBef>
              <a:spcAft>
                <a:spcPts val="0"/>
              </a:spcAft>
              <a:buFont typeface="Wingdings 2"/>
              <a:buNone/>
              <a:defRPr/>
            </a:pPr>
            <a:endParaRPr lang="es-ES" dirty="0">
              <a:ea typeface="+mn-ea"/>
            </a:endParaRPr>
          </a:p>
        </p:txBody>
      </p:sp>
      <p:sp>
        <p:nvSpPr>
          <p:cNvPr id="21508" name="2 Marcador de contenido"/>
          <p:cNvSpPr>
            <a:spLocks noGrp="1"/>
          </p:cNvSpPr>
          <p:nvPr>
            <p:ph sz="half" idx="2"/>
          </p:nvPr>
        </p:nvSpPr>
        <p:spPr>
          <a:xfrm>
            <a:off x="457200" y="2500313"/>
            <a:ext cx="4040188" cy="3625850"/>
          </a:xfrm>
        </p:spPr>
        <p:txBody>
          <a:bodyPr/>
          <a:lstStyle/>
          <a:p>
            <a:pPr eaLnBrk="1" hangingPunct="1"/>
            <a:r>
              <a:rPr lang="es-ES">
                <a:latin typeface="Corbel" charset="0"/>
              </a:rPr>
              <a:t>PERDIDAS DE 5.640.000.000 DE 20 EMPRESAS: COLTEJER, AVIANCA,FABRICATO, TEJICONDOR, COLMOTORES , PAZ DEL RIO</a:t>
            </a:r>
          </a:p>
        </p:txBody>
      </p:sp>
      <p:sp>
        <p:nvSpPr>
          <p:cNvPr id="6" name="5 Marcador de texto"/>
          <p:cNvSpPr>
            <a:spLocks noGrp="1"/>
          </p:cNvSpPr>
          <p:nvPr>
            <p:ph type="body" sz="quarter" idx="3"/>
          </p:nvPr>
        </p:nvSpPr>
        <p:spPr>
          <a:xfrm>
            <a:off x="4645025" y="1698625"/>
            <a:ext cx="4041775" cy="715963"/>
          </a:xfrm>
        </p:spPr>
        <p:txBody>
          <a:bodyPr rtlCol="0">
            <a:normAutofit fontScale="92500" lnSpcReduction="10000"/>
          </a:bodyPr>
          <a:lstStyle/>
          <a:p>
            <a:pPr eaLnBrk="1" fontAlgn="auto" hangingPunct="1">
              <a:spcBef>
                <a:spcPts val="0"/>
              </a:spcBef>
              <a:spcAft>
                <a:spcPts val="0"/>
              </a:spcAft>
              <a:buFont typeface="Wingdings 2"/>
              <a:buNone/>
              <a:defRPr/>
            </a:pPr>
            <a:r>
              <a:rPr lang="es-ES" dirty="0" smtClean="0">
                <a:ea typeface="+mn-ea"/>
              </a:rPr>
              <a:t>NARCOTRAFICO Y CONTRABANDO</a:t>
            </a:r>
            <a:endParaRPr lang="es-ES" dirty="0">
              <a:ea typeface="+mn-ea"/>
            </a:endParaRPr>
          </a:p>
        </p:txBody>
      </p:sp>
      <p:sp>
        <p:nvSpPr>
          <p:cNvPr id="21510" name="6 Marcador de contenido"/>
          <p:cNvSpPr>
            <a:spLocks noGrp="1"/>
          </p:cNvSpPr>
          <p:nvPr>
            <p:ph sz="quarter" idx="4"/>
          </p:nvPr>
        </p:nvSpPr>
        <p:spPr>
          <a:xfrm>
            <a:off x="4645025" y="2449513"/>
            <a:ext cx="4041775" cy="3951287"/>
          </a:xfrm>
        </p:spPr>
        <p:txBody>
          <a:bodyPr/>
          <a:lstStyle/>
          <a:p>
            <a:pPr eaLnBrk="1" hangingPunct="1"/>
            <a:r>
              <a:rPr lang="es-ES">
                <a:latin typeface="Corbel" charset="0"/>
              </a:rPr>
              <a:t>ECONOMIA SUBTERRANEA EN AUGE POR LA INCAPACIDAD DE LAS CLASES DIRIGENTES PARA OFRECER RESPUESTAS GLOBALES  A LA CRISIS ECONOMICA</a:t>
            </a:r>
          </a:p>
          <a:p>
            <a:pPr eaLnBrk="1" hangingPunct="1"/>
            <a:r>
              <a:rPr lang="es-ES">
                <a:latin typeface="Corbel" charset="0"/>
              </a:rPr>
              <a:t>SE ELEVARON LOS PRECIOS DE FINCA RAIZ</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s-ES" dirty="0" smtClean="0">
                <a:solidFill>
                  <a:schemeClr val="accent1">
                    <a:satMod val="150000"/>
                  </a:schemeClr>
                </a:solidFill>
                <a:ea typeface="+mj-ea"/>
              </a:rPr>
              <a:t>RELACIONES INTERNACIONALES</a:t>
            </a:r>
            <a:endParaRPr lang="es-ES" dirty="0">
              <a:solidFill>
                <a:schemeClr val="accent1">
                  <a:satMod val="150000"/>
                </a:schemeClr>
              </a:solidFill>
              <a:ea typeface="+mj-ea"/>
            </a:endParaRPr>
          </a:p>
        </p:txBody>
      </p:sp>
      <p:sp>
        <p:nvSpPr>
          <p:cNvPr id="22531" name="2 Marcador de contenido"/>
          <p:cNvSpPr>
            <a:spLocks noGrp="1"/>
          </p:cNvSpPr>
          <p:nvPr>
            <p:ph idx="1"/>
          </p:nvPr>
        </p:nvSpPr>
        <p:spPr/>
        <p:txBody>
          <a:bodyPr/>
          <a:lstStyle/>
          <a:p>
            <a:pPr eaLnBrk="1" hangingPunct="1"/>
            <a:r>
              <a:rPr lang="es-ES">
                <a:latin typeface="Corbel" charset="0"/>
              </a:rPr>
              <a:t>SE FIRMA EN PANAMA UN TRATADO RELACIONADO CON LOS DERECHOS DE COLOMBIA SOBRE EL CANAL DE PANAMA</a:t>
            </a:r>
          </a:p>
          <a:p>
            <a:pPr eaLnBrk="1" hangingPunct="1"/>
            <a:r>
              <a:rPr lang="es-ES">
                <a:latin typeface="Corbel" charset="0"/>
              </a:rPr>
              <a:t>SE CONSOLIDO EL TRATADO CON ESTADOS UNIDOS REFERENTE A LAS ZONAS DE DISPUTA CON NICARAGUA EN EL MAR CARIBE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eaLnBrk="1" hangingPunct="1">
              <a:defRPr/>
            </a:pPr>
            <a:r>
              <a:rPr lang="es-ES" dirty="0" smtClean="0">
                <a:ea typeface="+mj-ea"/>
              </a:rPr>
              <a:t>GOBIERNO DE BELISARIO BETANCOURT 1982- 1986</a:t>
            </a:r>
            <a:endParaRPr lang="es-ES" dirty="0">
              <a:ea typeface="+mj-ea"/>
            </a:endParaRPr>
          </a:p>
        </p:txBody>
      </p:sp>
      <p:sp>
        <p:nvSpPr>
          <p:cNvPr id="23555" name="2 Marcador de contenido"/>
          <p:cNvSpPr>
            <a:spLocks noGrp="1"/>
          </p:cNvSpPr>
          <p:nvPr>
            <p:ph idx="1"/>
          </p:nvPr>
        </p:nvSpPr>
        <p:spPr/>
        <p:txBody>
          <a:bodyPr/>
          <a:lstStyle/>
          <a:p>
            <a:pPr eaLnBrk="1" hangingPunct="1"/>
            <a:r>
              <a:rPr lang="es-ES">
                <a:latin typeface="Corbel" charset="0"/>
              </a:rPr>
              <a:t>SITUACION ECONOMICA CRITICA: DISMINUYO LA PRODUCCION INDUSTRIAL EN UN 2,6% YA QUE 14  DE LOS 28 SECTORES INDUSTRIALES BAJARON SU  PRODUCCION.</a:t>
            </a:r>
          </a:p>
          <a:p>
            <a:pPr eaLnBrk="1" hangingPunct="1"/>
            <a:r>
              <a:rPr lang="es-ES">
                <a:latin typeface="Corbel" charset="0"/>
              </a:rPr>
              <a:t>DISMINUCION DE RENTAS INTERNAS Y EXPORTACIONES</a:t>
            </a:r>
          </a:p>
          <a:p>
            <a:pPr eaLnBrk="1" hangingPunct="1"/>
            <a:r>
              <a:rPr lang="es-ES">
                <a:latin typeface="Corbel" charset="0"/>
              </a:rPr>
              <a:t>EL CAPITAL FINANCIERO ESTABA MUY CONCENTRADO</a:t>
            </a:r>
          </a:p>
          <a:p>
            <a:pPr eaLnBrk="1" hangingPunct="1"/>
            <a:endParaRPr lang="es-ES">
              <a:latin typeface="Corbel" charset="0"/>
            </a:endParaRPr>
          </a:p>
          <a:p>
            <a:pPr eaLnBrk="1" hangingPunct="1"/>
            <a:endParaRPr lang="es-ES">
              <a:latin typeface="Corbel" charset="0"/>
            </a:endParaRPr>
          </a:p>
          <a:p>
            <a:pPr eaLnBrk="1" hangingPunct="1"/>
            <a:endParaRPr lang="es-ES">
              <a:latin typeface="Corbel" charset="0"/>
            </a:endParaRPr>
          </a:p>
          <a:p>
            <a:pPr eaLnBrk="1" hangingPunct="1"/>
            <a:endParaRPr lang="es-ES">
              <a:latin typeface="Corbel" charset="0"/>
            </a:endParaRPr>
          </a:p>
          <a:p>
            <a:pPr eaLnBrk="1" hangingPunct="1"/>
            <a:endParaRPr lang="es-ES">
              <a:latin typeface="Corbel" charset="0"/>
            </a:endParaRPr>
          </a:p>
          <a:p>
            <a:pPr eaLnBrk="1" hangingPunct="1"/>
            <a:endParaRPr lang="es-ES">
              <a:latin typeface="Corbel" charset="0"/>
            </a:endParaRPr>
          </a:p>
          <a:p>
            <a:pPr eaLnBrk="1" hangingPunct="1"/>
            <a:r>
              <a:rPr lang="es-ES">
                <a:latin typeface="Corbel"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eaLnBrk="1" hangingPunct="1">
              <a:defRPr/>
            </a:pPr>
            <a:r>
              <a:rPr lang="es-ES" dirty="0" smtClean="0">
                <a:ea typeface="+mj-ea"/>
              </a:rPr>
              <a:t>CRISIS DEL SISTEMA DEMOCRATICO </a:t>
            </a:r>
            <a:endParaRPr lang="es-ES" dirty="0">
              <a:ea typeface="+mj-ea"/>
            </a:endParaRPr>
          </a:p>
        </p:txBody>
      </p:sp>
      <p:sp>
        <p:nvSpPr>
          <p:cNvPr id="24579" name="2 Marcador de contenido"/>
          <p:cNvSpPr>
            <a:spLocks noGrp="1"/>
          </p:cNvSpPr>
          <p:nvPr>
            <p:ph idx="1"/>
          </p:nvPr>
        </p:nvSpPr>
        <p:spPr/>
        <p:txBody>
          <a:bodyPr/>
          <a:lstStyle/>
          <a:p>
            <a:pPr eaLnBrk="1" hangingPunct="1"/>
            <a:r>
              <a:rPr lang="es-ES" sz="2800">
                <a:latin typeface="Corbel" charset="0"/>
              </a:rPr>
              <a:t>CUESTINAMIENTO AL LEGISLATIVO Y AL EJECUTIVO POR ESTADO DE SITIO Y  ESTATUTO DE SEGURIDADA</a:t>
            </a:r>
          </a:p>
          <a:p>
            <a:pPr eaLnBrk="1" hangingPunct="1"/>
            <a:r>
              <a:rPr lang="es-ES" sz="2800">
                <a:latin typeface="Corbel" charset="0"/>
              </a:rPr>
              <a:t>EL CLIENTELISMO COMO ARMA POLITICA FUERTE AFECTABA  LOS PROGRAMAS DE CAMBIO</a:t>
            </a:r>
          </a:p>
          <a:p>
            <a:pPr eaLnBrk="1" hangingPunct="1"/>
            <a:r>
              <a:rPr lang="es-ES" sz="2800">
                <a:latin typeface="Corbel" charset="0"/>
              </a:rPr>
              <a:t>EL LIBERALISMO ESTABA DIVIDIDO (LOPEZ Y GALAN)PERO EL NUEVO  LIBERALISMO CON LUIS CARLOS GALAN ERA UNA FUERZA POLITICA IMPORTANTE  ( FUE ASESINADO)</a:t>
            </a:r>
          </a:p>
          <a:p>
            <a:pPr eaLnBrk="1" hangingPunct="1"/>
            <a:endParaRPr lang="es-ES" sz="2800">
              <a:latin typeface="Corbe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a:defRPr/>
            </a:pPr>
            <a:r>
              <a:rPr lang="es-CO" dirty="0" smtClean="0">
                <a:ea typeface="+mj-ea"/>
              </a:rPr>
              <a:t>DIVISION DEL LIBERALISMO</a:t>
            </a:r>
            <a:endParaRPr lang="es-CO" dirty="0">
              <a:ea typeface="+mj-ea"/>
            </a:endParaRPr>
          </a:p>
        </p:txBody>
      </p:sp>
      <p:sp>
        <p:nvSpPr>
          <p:cNvPr id="25603" name="2 Marcador de contenido"/>
          <p:cNvSpPr>
            <a:spLocks noGrp="1"/>
          </p:cNvSpPr>
          <p:nvPr>
            <p:ph sz="half" idx="1"/>
          </p:nvPr>
        </p:nvSpPr>
        <p:spPr>
          <a:xfrm>
            <a:off x="457200" y="1773238"/>
            <a:ext cx="4038600" cy="4624387"/>
          </a:xfrm>
        </p:spPr>
        <p:txBody>
          <a:bodyPr/>
          <a:lstStyle/>
          <a:p>
            <a:endParaRPr lang="es-CO">
              <a:latin typeface="Corbel" charset="0"/>
            </a:endParaRPr>
          </a:p>
        </p:txBody>
      </p:sp>
      <p:sp>
        <p:nvSpPr>
          <p:cNvPr id="25604" name="3 Marcador de contenido"/>
          <p:cNvSpPr>
            <a:spLocks noGrp="1"/>
          </p:cNvSpPr>
          <p:nvPr>
            <p:ph sz="half" idx="2"/>
          </p:nvPr>
        </p:nvSpPr>
        <p:spPr>
          <a:xfrm>
            <a:off x="4648200" y="1773238"/>
            <a:ext cx="4038600" cy="4624387"/>
          </a:xfrm>
        </p:spPr>
        <p:txBody>
          <a:bodyPr/>
          <a:lstStyle/>
          <a:p>
            <a:endParaRPr lang="es-CO">
              <a:latin typeface="Corbel" charset="0"/>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73238"/>
            <a:ext cx="4032250"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56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773238"/>
            <a:ext cx="4105275"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a:defRPr/>
            </a:pPr>
            <a:r>
              <a:rPr lang="es-CO" dirty="0" smtClean="0">
                <a:ea typeface="+mj-ea"/>
              </a:rPr>
              <a:t>ASESINATO DE GALAN POR EL CARTEL DE MEDELLIN</a:t>
            </a:r>
            <a:endParaRPr lang="es-CO" dirty="0">
              <a:ea typeface="+mj-ea"/>
            </a:endParaRP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92275"/>
            <a:ext cx="3095625"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692275"/>
            <a:ext cx="336391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6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4437063"/>
            <a:ext cx="3054350"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63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552950"/>
            <a:ext cx="3168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63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4552950"/>
            <a:ext cx="24796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32" name="3 CuadroTexto"/>
          <p:cNvSpPr txBox="1">
            <a:spLocks noChangeArrowheads="1"/>
          </p:cNvSpPr>
          <p:nvPr/>
        </p:nvSpPr>
        <p:spPr bwMode="auto">
          <a:xfrm>
            <a:off x="6783388" y="6353175"/>
            <a:ext cx="1820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CO"/>
              <a:t>DON BERNA </a:t>
            </a:r>
          </a:p>
        </p:txBody>
      </p:sp>
      <p:pic>
        <p:nvPicPr>
          <p:cNvPr id="2663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1692275"/>
            <a:ext cx="21907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eaLnBrk="1" fontAlgn="auto" hangingPunct="1">
              <a:spcAft>
                <a:spcPts val="0"/>
              </a:spcAft>
              <a:defRPr/>
            </a:pPr>
            <a:r>
              <a:rPr lang="es-ES" dirty="0" smtClean="0">
                <a:solidFill>
                  <a:schemeClr val="accent1">
                    <a:satMod val="150000"/>
                  </a:schemeClr>
                </a:solidFill>
                <a:ea typeface="+mj-ea"/>
              </a:rPr>
              <a:t>PRESIDENTES</a:t>
            </a:r>
            <a:endParaRPr lang="es-ES" dirty="0">
              <a:solidFill>
                <a:schemeClr val="accent1">
                  <a:satMod val="150000"/>
                </a:schemeClr>
              </a:solidFill>
              <a:ea typeface="+mj-ea"/>
            </a:endParaRPr>
          </a:p>
        </p:txBody>
      </p:sp>
      <p:sp>
        <p:nvSpPr>
          <p:cNvPr id="9219" name="2 Marcador de contenido"/>
          <p:cNvSpPr>
            <a:spLocks noGrp="1"/>
          </p:cNvSpPr>
          <p:nvPr>
            <p:ph idx="1"/>
          </p:nvPr>
        </p:nvSpPr>
        <p:spPr/>
        <p:txBody>
          <a:bodyPr/>
          <a:lstStyle/>
          <a:p>
            <a:pPr eaLnBrk="1" hangingPunct="1"/>
            <a:r>
              <a:rPr lang="es-ES">
                <a:latin typeface="Corbel" charset="0"/>
              </a:rPr>
              <a:t>JULIO CESAR TURBAY AYALA ( 1978- 19829</a:t>
            </a:r>
          </a:p>
          <a:p>
            <a:pPr eaLnBrk="1" hangingPunct="1"/>
            <a:r>
              <a:rPr lang="es-ES">
                <a:latin typeface="Corbel" charset="0"/>
              </a:rPr>
              <a:t>BELISARI0 BETANCOURT ( 1982- 1986)</a:t>
            </a:r>
          </a:p>
          <a:p>
            <a:pPr eaLnBrk="1" hangingPunct="1"/>
            <a:r>
              <a:rPr lang="es-ES">
                <a:latin typeface="Corbel" charset="0"/>
              </a:rPr>
              <a:t>VIRGILIO BARCO ( 1986- 1990)</a:t>
            </a:r>
          </a:p>
          <a:p>
            <a:pPr eaLnBrk="1" hangingPunct="1"/>
            <a:endParaRPr lang="es-ES">
              <a:latin typeface="Corbel" charset="0"/>
            </a:endParaRPr>
          </a:p>
          <a:p>
            <a:pPr eaLnBrk="1" hangingPunct="1"/>
            <a:endParaRPr lang="es-ES">
              <a:latin typeface="Corbel" charset="0"/>
            </a:endParaRPr>
          </a:p>
          <a:p>
            <a:pPr eaLnBrk="1" hangingPunct="1"/>
            <a:endParaRPr lang="es-ES">
              <a:latin typeface="Corbel" charset="0"/>
            </a:endParaRPr>
          </a:p>
        </p:txBody>
      </p:sp>
      <p:pic>
        <p:nvPicPr>
          <p:cNvPr id="9220"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500438"/>
            <a:ext cx="321468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5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3357563"/>
            <a:ext cx="2914650"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http://co.kalipedia.com/kalipediamedia/historia/media/200808/02/hiscolombia/20080802klphishco_17_Ies_S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825" y="3219450"/>
            <a:ext cx="25431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847708"/>
          </a:xfrm>
        </p:spPr>
        <p:txBody>
          <a:bodyPr rtlCol="0">
            <a:noAutofit/>
            <a:scene3d>
              <a:camera prst="orthographicFront"/>
              <a:lightRig rig="threePt" dir="t">
                <a:rot lat="0" lon="0" rev="4800000"/>
              </a:lightRig>
            </a:scene3d>
          </a:bodyPr>
          <a:lstStyle/>
          <a:p>
            <a:pPr eaLnBrk="1" hangingPunct="1">
              <a:defRPr/>
            </a:pPr>
            <a:r>
              <a:rPr lang="es-ES" sz="3600" dirty="0" smtClean="0">
                <a:ea typeface="+mj-ea"/>
              </a:rPr>
              <a:t>PROGRAMA Y GESTION PRESIDENCIAL</a:t>
            </a:r>
            <a:endParaRPr lang="es-ES" sz="3600" dirty="0">
              <a:ea typeface="+mj-ea"/>
            </a:endParaRPr>
          </a:p>
        </p:txBody>
      </p:sp>
      <p:sp>
        <p:nvSpPr>
          <p:cNvPr id="27651" name="2 Marcador de contenido"/>
          <p:cNvSpPr>
            <a:spLocks noGrp="1"/>
          </p:cNvSpPr>
          <p:nvPr>
            <p:ph sz="half" idx="1"/>
          </p:nvPr>
        </p:nvSpPr>
        <p:spPr>
          <a:xfrm>
            <a:off x="214313" y="1500188"/>
            <a:ext cx="4281487" cy="4897437"/>
          </a:xfrm>
        </p:spPr>
        <p:txBody>
          <a:bodyPr/>
          <a:lstStyle/>
          <a:p>
            <a:pPr eaLnBrk="1" hangingPunct="1"/>
            <a:r>
              <a:rPr lang="es-ES" sz="2400">
                <a:latin typeface="Corbel" charset="0"/>
              </a:rPr>
              <a:t>REACTIVACION ECONOMICA</a:t>
            </a:r>
          </a:p>
          <a:p>
            <a:pPr eaLnBrk="1" hangingPunct="1"/>
            <a:r>
              <a:rPr lang="es-ES" sz="2400">
                <a:latin typeface="Corbel" charset="0"/>
              </a:rPr>
              <a:t>CONTROL DEL GASTO PUBLICO </a:t>
            </a:r>
          </a:p>
          <a:p>
            <a:pPr eaLnBrk="1" hangingPunct="1"/>
            <a:r>
              <a:rPr lang="es-ES" sz="2400">
                <a:latin typeface="Corbel" charset="0"/>
              </a:rPr>
              <a:t>BUSQUEDA DE LA PAZ</a:t>
            </a:r>
          </a:p>
          <a:p>
            <a:pPr eaLnBrk="1" hangingPunct="1"/>
            <a:r>
              <a:rPr lang="es-ES" sz="2400">
                <a:latin typeface="Corbel" charset="0"/>
              </a:rPr>
              <a:t>FORTALECIMIENTO DEL SISTEMA DEMOCRATICO</a:t>
            </a:r>
          </a:p>
          <a:p>
            <a:pPr eaLnBrk="1" hangingPunct="1"/>
            <a:r>
              <a:rPr lang="es-ES" sz="2400">
                <a:latin typeface="Corbel" charset="0"/>
              </a:rPr>
              <a:t>AFILIACION A LOS NO ALINEADOS</a:t>
            </a:r>
          </a:p>
          <a:p>
            <a:pPr eaLnBrk="1" hangingPunct="1"/>
            <a:r>
              <a:rPr lang="es-ES" sz="2400">
                <a:latin typeface="Corbel" charset="0"/>
              </a:rPr>
              <a:t>NEGOCIACION DIRECTA CON VENEZUELA Y NICARAGUA</a:t>
            </a:r>
          </a:p>
          <a:p>
            <a:pPr eaLnBrk="1" hangingPunct="1"/>
            <a:r>
              <a:rPr lang="es-ES" sz="2400">
                <a:latin typeface="Corbel" charset="0"/>
              </a:rPr>
              <a:t>PROGRAMAS DE VIVIENDA POPULAR</a:t>
            </a:r>
          </a:p>
        </p:txBody>
      </p:sp>
      <p:sp>
        <p:nvSpPr>
          <p:cNvPr id="27652" name="3 Marcador de contenido"/>
          <p:cNvSpPr>
            <a:spLocks noGrp="1"/>
          </p:cNvSpPr>
          <p:nvPr>
            <p:ph sz="half" idx="2"/>
          </p:nvPr>
        </p:nvSpPr>
        <p:spPr>
          <a:xfrm>
            <a:off x="4648200" y="1773238"/>
            <a:ext cx="4038600" cy="4624387"/>
          </a:xfrm>
        </p:spPr>
        <p:txBody>
          <a:bodyPr/>
          <a:lstStyle/>
          <a:p>
            <a:pPr eaLnBrk="1" hangingPunct="1"/>
            <a:r>
              <a:rPr lang="es-ES">
                <a:latin typeface="Corbel" charset="0"/>
              </a:rPr>
              <a:t>LUCHA POR LA PAZ</a:t>
            </a:r>
          </a:p>
          <a:p>
            <a:pPr eaLnBrk="1" hangingPunct="1"/>
            <a:r>
              <a:rPr lang="es-ES">
                <a:latin typeface="Corbel" charset="0"/>
              </a:rPr>
              <a:t>LUCHA CONTRA EL NARCOTRAFICO</a:t>
            </a:r>
          </a:p>
          <a:p>
            <a:pPr eaLnBrk="1" hangingPunct="1"/>
            <a:r>
              <a:rPr lang="es-ES">
                <a:latin typeface="Corbel" charset="0"/>
              </a:rPr>
              <a:t>POLITICA INTERNACIONAL</a:t>
            </a:r>
          </a:p>
          <a:p>
            <a:pPr eaLnBrk="1" hangingPunct="1"/>
            <a:r>
              <a:rPr lang="es-ES">
                <a:latin typeface="Corbel" charset="0"/>
              </a:rPr>
              <a:t>ORDENAMIENTO INSTITUCIONAL</a:t>
            </a:r>
          </a:p>
          <a:p>
            <a:pPr eaLnBrk="1" hangingPunct="1"/>
            <a:r>
              <a:rPr lang="es-ES">
                <a:latin typeface="Corbel" charset="0"/>
              </a:rPr>
              <a:t>CREACION DEL REGIMEN SOCIAL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eaLnBrk="1" hangingPunct="1">
              <a:defRPr/>
            </a:pPr>
            <a:r>
              <a:rPr lang="es-ES" dirty="0" smtClean="0">
                <a:ea typeface="+mj-ea"/>
              </a:rPr>
              <a:t>ECONOMIA DURANTE EL GNO DE BELISARIO 1982-1986</a:t>
            </a:r>
            <a:endParaRPr lang="es-ES" dirty="0">
              <a:ea typeface="+mj-ea"/>
            </a:endParaRPr>
          </a:p>
        </p:txBody>
      </p:sp>
      <p:sp>
        <p:nvSpPr>
          <p:cNvPr id="28675" name="2 Marcador de contenido"/>
          <p:cNvSpPr>
            <a:spLocks noGrp="1"/>
          </p:cNvSpPr>
          <p:nvPr>
            <p:ph idx="1"/>
          </p:nvPr>
        </p:nvSpPr>
        <p:spPr/>
        <p:txBody>
          <a:bodyPr/>
          <a:lstStyle/>
          <a:p>
            <a:pPr eaLnBrk="1" hangingPunct="1"/>
            <a:r>
              <a:rPr lang="es-ES">
                <a:latin typeface="Corbel" charset="0"/>
              </a:rPr>
              <a:t>CRISIS ECONOMICA</a:t>
            </a:r>
          </a:p>
          <a:p>
            <a:pPr eaLnBrk="1" hangingPunct="1"/>
            <a:r>
              <a:rPr lang="es-ES">
                <a:latin typeface="Corbel" charset="0"/>
              </a:rPr>
              <a:t>FALTA DE DIVISAS</a:t>
            </a:r>
          </a:p>
          <a:p>
            <a:pPr eaLnBrk="1" hangingPunct="1"/>
            <a:r>
              <a:rPr lang="es-ES">
                <a:latin typeface="Corbel" charset="0"/>
              </a:rPr>
              <a:t>CIERRE DE IMPORTACIONES</a:t>
            </a:r>
          </a:p>
          <a:p>
            <a:pPr eaLnBrk="1" hangingPunct="1"/>
            <a:r>
              <a:rPr lang="es-ES">
                <a:latin typeface="Corbel" charset="0"/>
              </a:rPr>
              <a:t>CRISIS FISCAL </a:t>
            </a:r>
          </a:p>
          <a:p>
            <a:pPr eaLnBrk="1" hangingPunct="1"/>
            <a:r>
              <a:rPr lang="es-ES">
                <a:latin typeface="Corbel" charset="0"/>
              </a:rPr>
              <a:t>POLITICA DE DESCENTRALIZACION Y AUSTERIDAD DE GASTOS</a:t>
            </a:r>
          </a:p>
          <a:p>
            <a:pPr eaLnBrk="1" hangingPunct="1"/>
            <a:r>
              <a:rPr lang="es-ES">
                <a:latin typeface="Corbel" charset="0"/>
              </a:rPr>
              <a:t>FRENO A PROGRAMAS DE GOBIERNO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s-ES" dirty="0" smtClean="0">
                <a:ea typeface="+mj-ea"/>
              </a:rPr>
              <a:t>POLITICA INTERNACIONAL</a:t>
            </a:r>
            <a:endParaRPr lang="es-ES" dirty="0">
              <a:ea typeface="+mj-ea"/>
            </a:endParaRPr>
          </a:p>
        </p:txBody>
      </p:sp>
      <p:sp>
        <p:nvSpPr>
          <p:cNvPr id="29699" name="2 Marcador de contenido"/>
          <p:cNvSpPr>
            <a:spLocks noGrp="1"/>
          </p:cNvSpPr>
          <p:nvPr>
            <p:ph idx="1"/>
          </p:nvPr>
        </p:nvSpPr>
        <p:spPr/>
        <p:txBody>
          <a:bodyPr/>
          <a:lstStyle/>
          <a:p>
            <a:pPr eaLnBrk="1" hangingPunct="1"/>
            <a:r>
              <a:rPr lang="es-ES">
                <a:latin typeface="Corbel" charset="0"/>
              </a:rPr>
              <a:t>CREACION DEL GRUPO DE CONTADORA: NICARAGUA,GUATEMALA  COSTARICA,SALVADOR , MEXICO , HONDURAS,PANAMA Y COLOMBIA PARA RESPONDER AL PROBLEMA DE LA PAZ SIN INTERVENCION DE ESTADOS UNIDOS</a:t>
            </a:r>
          </a:p>
          <a:p>
            <a:pPr eaLnBrk="1" hangingPunct="1"/>
            <a:r>
              <a:rPr lang="es-ES">
                <a:latin typeface="Corbel" charset="0"/>
              </a:rPr>
              <a:t>PARTICIPO EN EL GRUPO DE LOS NO ALINEADOS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s-ES" dirty="0" smtClean="0">
                <a:ea typeface="+mj-ea"/>
              </a:rPr>
              <a:t>GRUPO CONTADORA</a:t>
            </a:r>
            <a:endParaRPr lang="es-ES" dirty="0">
              <a:ea typeface="+mj-ea"/>
            </a:endParaRPr>
          </a:p>
        </p:txBody>
      </p:sp>
      <p:pic>
        <p:nvPicPr>
          <p:cNvPr id="3072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5813" y="1571625"/>
            <a:ext cx="7858125" cy="3352800"/>
          </a:xfrm>
          <a:noFill/>
        </p:spPr>
      </p:pic>
      <p:sp>
        <p:nvSpPr>
          <p:cNvPr id="30724" name="4 CuadroTexto"/>
          <p:cNvSpPr txBox="1">
            <a:spLocks noChangeArrowheads="1"/>
          </p:cNvSpPr>
          <p:nvPr/>
        </p:nvSpPr>
        <p:spPr bwMode="auto">
          <a:xfrm>
            <a:off x="285750" y="5072063"/>
            <a:ext cx="85010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ES" sz="1600"/>
              <a:t>Colombia, Venezuela, México y Panamá constituyeron en enero de 1983 una plataforma que pretendía acabar con los conflictos políticos que tenían lugar en Centroamérica y que recibió el nombre de Grupo de Contadora. En esta fotografía, tomada en la isla mexicana de Cancún el 17 de julio de ese mismo año, aparecen el presidente colombiano, Belisario Betancur; el de Venezuela, Luis Herrera Campins; el de México, Miguel de la Madrid; y el presidente de Panamá, Ricardo de la Espriella.</a:t>
            </a:r>
          </a:p>
          <a:p>
            <a:pPr eaLnBrk="1" hangingPunct="1"/>
            <a:endParaRPr lang="es-ES"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a:defRPr/>
            </a:pPr>
            <a:r>
              <a:rPr lang="es-CO" dirty="0" smtClean="0">
                <a:ea typeface="+mj-ea"/>
              </a:rPr>
              <a:t>LOS NO ALINEADOS</a:t>
            </a:r>
            <a:endParaRPr lang="es-CO" dirty="0">
              <a:ea typeface="+mj-ea"/>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1288"/>
            <a:ext cx="38893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859213"/>
            <a:ext cx="4824412" cy="282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49" name="3 CuadroTexto"/>
          <p:cNvSpPr txBox="1">
            <a:spLocks noChangeArrowheads="1"/>
          </p:cNvSpPr>
          <p:nvPr/>
        </p:nvSpPr>
        <p:spPr bwMode="auto">
          <a:xfrm>
            <a:off x="4859338" y="1844675"/>
            <a:ext cx="36734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ES" b="1"/>
              <a:t>Movimiento de Países No Alineados</a:t>
            </a:r>
            <a:r>
              <a:rPr lang="es-ES"/>
              <a:t> (</a:t>
            </a:r>
            <a:r>
              <a:rPr lang="es-ES" i="1"/>
              <a:t>NOA</a:t>
            </a:r>
            <a:r>
              <a:rPr lang="es-ES"/>
              <a:t> y </a:t>
            </a:r>
            <a:r>
              <a:rPr lang="es-ES" i="1"/>
              <a:t>MPNA</a:t>
            </a:r>
            <a:r>
              <a:rPr lang="es-ES"/>
              <a:t>) es una agrupación de </a:t>
            </a:r>
            <a:r>
              <a:rPr lang="es-ES">
                <a:hlinkClick r:id="rId4" action="ppaction://hlinkfile" tooltip="Estado"/>
              </a:rPr>
              <a:t>Estados</a:t>
            </a:r>
            <a:r>
              <a:rPr lang="es-ES"/>
              <a:t> que se formó durante el </a:t>
            </a:r>
            <a:r>
              <a:rPr lang="es-ES">
                <a:hlinkClick r:id="rId5" action="ppaction://hlinkfile" tooltip="Conflicto"/>
              </a:rPr>
              <a:t>conflicto</a:t>
            </a:r>
            <a:r>
              <a:rPr lang="es-ES"/>
              <a:t> </a:t>
            </a:r>
            <a:r>
              <a:rPr lang="es-ES">
                <a:hlinkClick r:id="rId6" action="ppaction://hlinkfile" tooltip="Geopolítico"/>
              </a:rPr>
              <a:t>geopolítico</a:t>
            </a:r>
            <a:r>
              <a:rPr lang="es-ES"/>
              <a:t> e </a:t>
            </a:r>
            <a:r>
              <a:rPr lang="es-ES">
                <a:hlinkClick r:id="rId7" action="ppaction://hlinkfile" tooltip="Ideológico"/>
              </a:rPr>
              <a:t>ideológico</a:t>
            </a:r>
            <a:r>
              <a:rPr lang="es-ES"/>
              <a:t> </a:t>
            </a:r>
            <a:r>
              <a:rPr lang="es-ES">
                <a:hlinkClick r:id="rId8" action="ppaction://hlinkfile" tooltip="Mundo"/>
              </a:rPr>
              <a:t>mundial</a:t>
            </a:r>
            <a:r>
              <a:rPr lang="es-ES"/>
              <a:t> de la segunda mitad del </a:t>
            </a:r>
            <a:r>
              <a:rPr lang="es-ES">
                <a:hlinkClick r:id="rId9" action="ppaction://hlinkfile" tooltip="Siglo XX"/>
              </a:rPr>
              <a:t>siglo XX</a:t>
            </a:r>
            <a:r>
              <a:rPr lang="es-ES"/>
              <a:t>, llamado </a:t>
            </a:r>
            <a:r>
              <a:rPr lang="es-ES">
                <a:hlinkClick r:id="rId10" action="ppaction://hlinkfile" tooltip="Guerra Fría"/>
              </a:rPr>
              <a:t>Guerra Fría</a:t>
            </a:r>
            <a:r>
              <a:rPr lang="es-ES"/>
              <a:t>, que se manifestó con el enfrentamiento indirecto entre la </a:t>
            </a:r>
            <a:r>
              <a:rPr lang="es-ES">
                <a:hlinkClick r:id="rId11" action="ppaction://hlinkfile" tooltip="Unión Soviética"/>
              </a:rPr>
              <a:t>Unión Soviética</a:t>
            </a:r>
            <a:r>
              <a:rPr lang="es-ES"/>
              <a:t> y los </a:t>
            </a:r>
            <a:r>
              <a:rPr lang="es-ES">
                <a:hlinkClick r:id="rId12" action="ppaction://hlinkfile" tooltip="Estados Unidos"/>
              </a:rPr>
              <a:t>Estados Unidos</a:t>
            </a:r>
            <a:r>
              <a:rPr lang="es-ES"/>
              <a:t>. La finalidad del MPNA era conservar su posición </a:t>
            </a:r>
            <a:r>
              <a:rPr lang="es-ES">
                <a:hlinkClick r:id="rId13" action="ppaction://hlinkfile" tooltip="Neutral"/>
              </a:rPr>
              <a:t>neutral</a:t>
            </a:r>
            <a:r>
              <a:rPr lang="es-ES"/>
              <a:t> y no aliarse a ninguna de las </a:t>
            </a:r>
            <a:r>
              <a:rPr lang="es-ES">
                <a:hlinkClick r:id="rId14" action="ppaction://hlinkfile" tooltip="Superpotencia"/>
              </a:rPr>
              <a:t>superpotencias</a:t>
            </a:r>
            <a:r>
              <a:rPr lang="es-ES"/>
              <a:t> ya nombradas.</a:t>
            </a:r>
            <a:endParaRPr lang="es-CO"/>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s-ES" dirty="0" smtClean="0">
                <a:ea typeface="+mj-ea"/>
              </a:rPr>
              <a:t>ACONTECIMIENTOS</a:t>
            </a:r>
            <a:endParaRPr lang="es-ES" dirty="0">
              <a:ea typeface="+mj-ea"/>
            </a:endParaRPr>
          </a:p>
        </p:txBody>
      </p:sp>
      <p:sp>
        <p:nvSpPr>
          <p:cNvPr id="32771" name="2 Marcador de contenido"/>
          <p:cNvSpPr>
            <a:spLocks noGrp="1"/>
          </p:cNvSpPr>
          <p:nvPr>
            <p:ph idx="1"/>
          </p:nvPr>
        </p:nvSpPr>
        <p:spPr/>
        <p:txBody>
          <a:bodyPr/>
          <a:lstStyle/>
          <a:p>
            <a:pPr eaLnBrk="1" hangingPunct="1"/>
            <a:r>
              <a:rPr lang="es-ES">
                <a:latin typeface="Corbel" charset="0"/>
              </a:rPr>
              <a:t>1984 : ASESINATO DEL MINISTRO DE JUSTICIA : RODRIGO LARA BONILLA POR EL CARTEL DE MEDELLIN POR LO QUE SE ABRIO PASO A LA  APROBACION DE UN TRATADO DE EXTRADICION CON ESTADOS UNIDOS PARA QUE  EN ESTE PAIS SE JUZGARA A LOS NARCOTRAFICANTES COLOMBIANOS</a:t>
            </a:r>
          </a:p>
          <a:p>
            <a:pPr eaLnBrk="1" hangingPunct="1"/>
            <a:endParaRPr lang="es-ES">
              <a:latin typeface="Corbe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a:defRPr/>
            </a:pPr>
            <a:r>
              <a:rPr lang="es-CO" dirty="0" smtClean="0">
                <a:ea typeface="+mj-ea"/>
              </a:rPr>
              <a:t>ASESINATO DE RODRIGO LARA BONILLA</a:t>
            </a:r>
            <a:endParaRPr lang="es-CO" dirty="0">
              <a:ea typeface="+mj-ea"/>
            </a:endParaRP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859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75" y="1685925"/>
            <a:ext cx="2619375"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3516313"/>
            <a:ext cx="2733675" cy="257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704975"/>
            <a:ext cx="266382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475" y="3724275"/>
            <a:ext cx="2619375"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80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3860800"/>
            <a:ext cx="28797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s-ES" dirty="0" smtClean="0">
                <a:ea typeface="+mj-ea"/>
              </a:rPr>
              <a:t>ACONTECIMIENTOS</a:t>
            </a:r>
            <a:endParaRPr lang="es-ES" dirty="0">
              <a:ea typeface="+mj-ea"/>
            </a:endParaRPr>
          </a:p>
        </p:txBody>
      </p:sp>
      <p:sp>
        <p:nvSpPr>
          <p:cNvPr id="34819" name="2 Marcador de contenido"/>
          <p:cNvSpPr>
            <a:spLocks noGrp="1"/>
          </p:cNvSpPr>
          <p:nvPr>
            <p:ph idx="1"/>
          </p:nvPr>
        </p:nvSpPr>
        <p:spPr/>
        <p:txBody>
          <a:bodyPr/>
          <a:lstStyle/>
          <a:p>
            <a:pPr eaLnBrk="1" hangingPunct="1"/>
            <a:r>
              <a:rPr lang="es-ES">
                <a:latin typeface="Corbel" charset="0"/>
              </a:rPr>
              <a:t>TERREMOTO DE 1982 DESTRUYO A LA CIUDAD D EPOPAYAN</a:t>
            </a:r>
          </a:p>
          <a:p>
            <a:pPr eaLnBrk="1" hangingPunct="1"/>
            <a:r>
              <a:rPr lang="es-ES">
                <a:latin typeface="Corbel" charset="0"/>
              </a:rPr>
              <a:t>EN 1984 HUBO UNA GRAN INUNDACION EN LA COSTA ATLANTICA</a:t>
            </a:r>
          </a:p>
          <a:p>
            <a:pPr eaLnBrk="1" hangingPunct="1"/>
            <a:r>
              <a:rPr lang="es-ES">
                <a:latin typeface="Corbel" charset="0"/>
              </a:rPr>
              <a:t>EN 1985DESHIELOS OCASIONADOS POR EL CRATER ARENAS DEL NEVADO DEL RUIZ OCASIONARON UNA AVALANCHA  QUE SEPULTO LA CIUDAD DE ARMERO DONDE MURIERON 25.000 PERSONAS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3311525"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0"/>
            <a:ext cx="4608513"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400425"/>
            <a:ext cx="3241675"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1845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9850" y="315595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5040313"/>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7313" y="5040313"/>
            <a:ext cx="26860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s-ES" dirty="0" smtClean="0">
                <a:ea typeface="+mj-ea"/>
              </a:rPr>
              <a:t>PROCESO DE PAZ</a:t>
            </a:r>
            <a:endParaRPr lang="es-ES" dirty="0">
              <a:ea typeface="+mj-ea"/>
            </a:endParaRPr>
          </a:p>
        </p:txBody>
      </p:sp>
      <p:sp>
        <p:nvSpPr>
          <p:cNvPr id="36867" name="2 Marcador de contenido"/>
          <p:cNvSpPr>
            <a:spLocks noGrp="1"/>
          </p:cNvSpPr>
          <p:nvPr>
            <p:ph idx="1"/>
          </p:nvPr>
        </p:nvSpPr>
        <p:spPr/>
        <p:txBody>
          <a:bodyPr/>
          <a:lstStyle/>
          <a:p>
            <a:pPr eaLnBrk="1" hangingPunct="1"/>
            <a:r>
              <a:rPr lang="es-ES">
                <a:latin typeface="Corbel" charset="0"/>
              </a:rPr>
              <a:t>EN 1982 ENTRO EN VIGENCIA UNA LEY DE AMNISTIA PARA TODOS LOS COMPROMETIDOS EN DELITOS DE </a:t>
            </a:r>
          </a:p>
          <a:p>
            <a:pPr eaLnBrk="1" hangingPunct="1">
              <a:buFont typeface="Wingdings 2" charset="0"/>
              <a:buNone/>
            </a:pPr>
            <a:r>
              <a:rPr lang="es-ES">
                <a:latin typeface="Corbel" charset="0"/>
              </a:rPr>
              <a:t>REBELION , SEDICION Y ASONADA</a:t>
            </a:r>
          </a:p>
          <a:p>
            <a:pPr eaLnBrk="1" hangingPunct="1">
              <a:buFont typeface="Wingdings 2" charset="0"/>
              <a:buNone/>
            </a:pPr>
            <a:r>
              <a:rPr lang="es-ES">
                <a:latin typeface="Corbel" charset="0"/>
              </a:rPr>
              <a:t>EN MARZO DE 1984 SE FIRMO UN AC UERDO CON LAS FARC EN LA URIBE ( META) EN EL QUE LA GUERRILLA SE COMPROMETE A NO DISPARAR FUSILES Y CONDENAR EL SECUESTRO Y LA EXTORSION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s-ES" dirty="0" smtClean="0">
                <a:solidFill>
                  <a:schemeClr val="accent1">
                    <a:satMod val="150000"/>
                  </a:schemeClr>
                </a:solidFill>
                <a:ea typeface="+mj-ea"/>
              </a:rPr>
              <a:t>1978 – 1982 JULIO CESAR TURBAY AYALA</a:t>
            </a:r>
            <a:endParaRPr lang="es-ES" dirty="0">
              <a:solidFill>
                <a:schemeClr val="accent1">
                  <a:satMod val="150000"/>
                </a:schemeClr>
              </a:solidFill>
              <a:ea typeface="+mj-ea"/>
            </a:endParaRPr>
          </a:p>
        </p:txBody>
      </p:sp>
      <p:sp>
        <p:nvSpPr>
          <p:cNvPr id="10243" name="2 Marcador de contenido"/>
          <p:cNvSpPr>
            <a:spLocks noGrp="1"/>
          </p:cNvSpPr>
          <p:nvPr>
            <p:ph idx="1"/>
          </p:nvPr>
        </p:nvSpPr>
        <p:spPr/>
        <p:txBody>
          <a:bodyPr/>
          <a:lstStyle/>
          <a:p>
            <a:pPr eaLnBrk="1" hangingPunct="1">
              <a:buFont typeface="Wingdings 2" pitchFamily="18" charset="2"/>
              <a:buChar char=""/>
              <a:defRPr/>
            </a:pPr>
            <a:r>
              <a:rPr lang="es-ES" dirty="0" smtClean="0">
                <a:ea typeface="+mn-ea"/>
              </a:rPr>
              <a:t>LIBERAL APOYADO POR LOS PARTIDOS TRADICIONALES, LA CLASE POLITICA , LOS GREMIOS ECONOMICOS , LOS INDUSTRIALES,LOS TERRATENIENTES, LA JERARQUIA MILITAR Y ECLESIASTICA.</a:t>
            </a:r>
          </a:p>
          <a:p>
            <a:pPr eaLnBrk="1" hangingPunct="1">
              <a:buFont typeface="Wingdings 2" pitchFamily="18" charset="2"/>
              <a:buChar char=""/>
              <a:defRPr/>
            </a:pPr>
            <a:r>
              <a:rPr lang="es-ES" dirty="0" smtClean="0">
                <a:ea typeface="+mn-ea"/>
              </a:rPr>
              <a:t>POLITICA ECONOMICA : </a:t>
            </a:r>
          </a:p>
          <a:p>
            <a:pPr eaLnBrk="1" hangingPunct="1">
              <a:buFont typeface="Wingdings 2" pitchFamily="18" charset="2"/>
              <a:buChar char=""/>
              <a:defRPr/>
            </a:pPr>
            <a:r>
              <a:rPr lang="es-ES" dirty="0" smtClean="0">
                <a:ea typeface="+mn-ea"/>
              </a:rPr>
              <a:t>AUMENTAR LA PRODUCTIVIDAD </a:t>
            </a:r>
          </a:p>
          <a:p>
            <a:pPr marL="119062" indent="0" eaLnBrk="1" hangingPunct="1">
              <a:buFont typeface="Wingdings 2" pitchFamily="18" charset="2"/>
              <a:buNone/>
              <a:defRPr/>
            </a:pPr>
            <a:r>
              <a:rPr lang="es-ES" dirty="0" smtClean="0">
                <a:ea typeface="+mn-ea"/>
              </a:rPr>
              <a:t>PARA REDUCIR EL DESEMPLEO</a:t>
            </a:r>
          </a:p>
          <a:p>
            <a:pPr eaLnBrk="1" hangingPunct="1">
              <a:buFont typeface="Wingdings 2" pitchFamily="18" charset="2"/>
              <a:buChar char=""/>
              <a:defRPr/>
            </a:pPr>
            <a:endParaRPr lang="es-ES" dirty="0" smtClean="0">
              <a:ea typeface="+mn-ea"/>
            </a:endParaRPr>
          </a:p>
        </p:txBody>
      </p:sp>
      <p:sp>
        <p:nvSpPr>
          <p:cNvPr id="10244" name="AutoShape 5" descr="data:image/jpeg;base64,/9j/4AAQSkZJRgABAQAAAQABAAD/2wCEAAkGBwgHBgkIBwgKCgkLDRYPDQwMDRsUFRAWIB0iIiAdHx8kKDQsJCYxJx8fLT0tMTU3Ojo6Iys/RD84QzQ5OjcBCgoKDQwNGg8PGjclHyU3Nzc3Nzc3Nzc3Nzc3Nzc3Nzc3Nzc3Nzc3Nzc3Nzc3Nzc3Nzc3Nzc3Nzc3Nzc3Nzc3N//AABEIALIAmgMBIgACEQEDEQH/xAAcAAACAgMBAQAAAAAAAAAAAAADBQQGAAECBwj/xABDEAACAQMCAgYHBQUHAwUAAAABAgMABBESIQUxBhMiQVFhFDJScYGh8EJykbHBByNikuEVJDM2gtHxssLSFiU0Q3T/xAAaAQACAwEBAAAAAAAAAAAAAAABAgADBAUG/8QAJBEAAgIBBAICAwEAAAAAAAAAAAECEQMEEiExE0EiURQyYQX/2gAMAwEAAhEDEQA/AFfCrL0t9CfZjDadOdWw+VXjhNp6KjJ2W1Nq9wHIfXfS7ovFFFw30jTq1Y/1nTgDP2RnfvO2KdQR+r2/4tK7fQya5ODCktzPRf6mteTI8a6QxgCfd+93Vuc6fX1svtL+eR+u1YsbaPZWuWZPtp/q1fpWtJJHH7ZxHNpDI6al1er5Z+ZrXWLnsN3jtd4x9bihMy/YRl+u8UMza/XT+VSc/P8APNDdRaoEiV8H2VO47PIju+FcMURkk55OPHAPhXPWZTQ/q+1/v4Vyo09h+X2T4+VDeg+JnMkemTSfMr5qeYoSjq5Mt6qnBbxFSVfrOwx3X1T4Ggzxs22Nj2TU3oiwgpkUatslWwR+lAkVonWWI43GPMeefKupFd8DPdpOcUF0mMaAbe0w557qbyKgeFomekBII2Q6hH6w9od4rh7hmIWOTUVOB90/XzqHICFHmMtXIbLAt6re6l8oHhKd0t4JdzyTcTtY4plHrwsu4HiNtx+HuqmkIe1ENI9g749xNe+WSW80BiOwxyPf9fGvLumXBI+H8QlltTlGwSD3Z/4qSXFmvSZ0peORVUGN6lwT6CKj4rYFZmr7O/je3oe2k+vFTNVV+1m0tTEXG1Y54ueDq4c1x5PQ+DonocEUTKy9Wh0t46QG+OfzpumlPsdr8vwpbYQej2FtF2tCwr3Z7t/zqRGWldV+z9757cq6kFUTwOZ7pyd3yNZLj+7+t2m+XnStp+3/ABfP86nX3qxqvZTT2qSzNpf63zS5GxsKVE8SV0ntVDj7X3fa1d3jU6A6dNUWzWkHjP2looFDjK6//Kpap9eNELB6Vrl1/io5VqFIalgRFdU+1QpFVeVSXFCnOhdXjUsIruA2safV071FceHPw8amzIrHUtRJTk6e8et3VAMLw666o4ftIDkg9wP+1A6QRxSTBJQJI3UxsBnODj9cH4UGIlZQA2+mjcajJbIPZPZPxH9BWrG7XJgy/GVo8rmj6sspzlXZd/I0Jz2RVwvLBLmV1YKHXO2OZzy+PjVR4ovV3DDGlc4VceA/rVThTO3h1inBL2A63BzRhc7VDB3rvFBxRfHNL0e6RNF1MTJq0tGvgfsiuoirzdlNK0r4Wet6rrGZGaNe7n2R309jSLQjavj9flV/B5omTIrQ6tHkv137/lVcvA3pO/Z7W3uqw3dw5t1iiXBb1m93cBSKcatOrx/Kq8powGQfx1Li+X2ah4/Kp9t/hLq9as5rQeId/s1JjPtefxoCHR9ZoqtRIGxXJ+9WwKGQrBu1/NUogNqBKKPIezUWU71Akdx2uWdqh3LqFzyx4czU56gXCMzE1KEkwFmnWS6tWxO1MuI2ut89xUfLaoVmNLgedNOMShVXLAhSBg9/1mtWLow6jsql3w942IeZIwT2mZwM43768+480RvyI2LBVC5xjPmB9d9XfpHMRE2iVdeG0uW04AHeR35zXlzynrHZjkknJ55NPVjaee3lkpDRM1AWau+vqtwZ0oaqCXJ65b3hiSJ32Xqx6o78Lj37U3j4iNCsX06tg2R2PoUos7QvEqMQ/wC7XOGxjsjlUuPo6s5aJp5E8e1jWPCmjTOXkjTG8t5m27xgadueAB3/ABqIx7hv92qPe3XGeil21uWS4sn9UuCAcDAIPdt3UK/6bH0Ei3EsN7LjHIhFBOSD491Lkg2+CzFJJcl3biFvbMouLiJD4OwB/Chv0j4fHzvIDz7/ADqp8DiLp6QoSOSTmdIY8vPNPrPg8Uzq8zTAcyuoDfy2qlRd00a3tS7JknSzhkW/XBz907fKplp0nsJyoFxGmr2mAo0VvDHbGKbEilSqrIqkqe48qQ3vDlc5eGCQAeqYwNvhVko7fRVCdvllyhu0ljHVkfeH+9di6VZY8jVnbVVCg4lB0akj6xJlt5NmiXtaT3FfKrJPxizi4XDxGN9cMsZlXGxAH2ffmkSbG3xXbJvEuI29tG73NxHGoPrE0gn6V8Oj/wAJbm4HjHEaX2d7De8Qfiktq0jk9VbW7AMEwMliPE5+VZLa3dw+pGcMTkquFUe4UfG+wPKgrdMImAROFXhDcmOhf1qFe9MuqbR/Z1wcHuINdx8N4hayKJWRkYE7JhhXMqyxksr/AI1GqZFJNA7XpfZTzLHJHNbSnl1g2z3b0447xVZ7xLaFlLYBI58xz+VVLjMPpduyaEDHdJMYzii9F+Hvf/vrmbTNGSm3M4yPmMVbjSM+ZJqzXSh9dhMxQkq3Vrg+/J/WqJ1DV6N0j4RM1mxtXz1ZLkDv2x9fGqSyAuVK6SOfvrTGjFJtC/qGrfUVP6vataKNIG5nqCq1tcxQwtgtbB9X+kVZeH7WXXFizfZPwzmkF0gEljPJgZTqnweRCj6xTm0k6y0bRg6c4weZBP8ASsWN8tHT1EVSkJOKaeJySwXAVsg4Db4P0KpfHuiz2MpurVC1lgBst/hb8/dvVwYaLhwPWX1fI1PnjN9wi5tsJqmt2T3MRt86VZGpUM8acU0Vq2tWt4IWQNr6vl8eVaW/4o0pjQJCvcc5/wCKb8KZby0hmPqsgPuz3fOmJsotW66RUjJJjPoo3pvSWaYwJCCUbGtY8gjPjmrJZ21wj5lOqMDcs+GG29PVC28OF0gHkag3bLJshJ1bFz+lPKaEhAVSG3ueIxKYuvIcLGzcsnn+Aq2ScPsjaiDq1EQGy6dge8gVWOFxKJnuEQAaiE8u7VVjimYxMvVtp7ye+qW2y+OIqMiwcP4s0USl5nLKcPhQc7Y8iKYW0ceiSSdW6xkIRgTpB7uVROKQabhpYzhg+QabWModfPG4PI1bCZVPH2Va04jxiO76kykRg4cSjUBjvB51PmnkuIyTGqsDg6TkEfpTm6t4X20gNjwqN6HhM/hRlJMrjCvYreICFA57JOkjwztRujnC/QpAOsZi+WJbcjzo9xGrTwxKOZ1Z8h/WjWEn/uKAHYDFLBuwTXwZnHVYiXUdJ6okkfhXnVzhpnAYsobY95GBvVz6XSpouDGCJdbRdrvUbkfLNUc8/H3fXlWyPZz8j6RmKzFbrdMVHpCTemWFn1mwWWNZD7lwCfePyptbS+ippzs2O/bc86q9lNo/d/YmVVPltsfgaZJM5ujHOrYyUdVXPuIrHNeOZ1cUvNio44k3V8XdU9VlLe7J5VP4bKNC9rz/ANqQRuSsUhJLdWO0Tn6/rTGxIx2WPrfLJxVM+XZogqVMkxWXUXU/ozFoSxcxjmjnc48jzqWso9WQMD7ON6BDMSzMv/FM7IAur6t/Cpdj7KIwQOy5ww/ioHEoJcMHVoY9PrnmfICrTG8KR6tIXz8aq/HbvrpdDeqvICpQEQbFjqVQvZxj4VYmAMHYbuqtQ3Mcdyi6gGx6ueVWAzwGxAU/vdyTR2lrlwIeKaVm5grnDKKLZ2tzu+lXjJ7Ok4bHgaBeSxPIYzjXjNMujtxqjeHmFORnwO9Borl3wcyrLEmsQsxH2ds0BnuplGm2iiB2zLJn5Cn9zGjJmlk2lD6ooWK4ojKMQlpZOsfGMlQuB4Adwqty3jQzo8SjU7iJR3BmOkfnTm7n1h1XbGMmq9OJJSkigdidG/lOasiymaRG6WGWHiTWrSdZ1YDM3tMR3fOkNT+M3fpvE7mfud9vdUHFbIXt5OXla3OjK3iuRXVOVltU9hfuj8qsVtKdMN6AG6tcSqeRH0KrijsL90flUqC8Mdq9udld1OR4ZGRVWog2k16NOkyKMnF+zLeLGfaXskeGDU3hvJvrxqLHKGvblQQR1xO3gcH9aPwx9Fwyt7dYmdWI0KdVL796mWpoMqByvaPfUqAaOVLY9hbmcrFkesR8aX3Fms1uEbZyclh+VS9OuUs+4XcUJW1sxO2PCigWJv7KZ2UrGNa7K60drK+t2bK6gB62dqdwoA2Tt7qKkkRLZyzHbBq6P9Ek36KZHZSQzS9aA0kpB6w9w8qbWEK2ZDocmQjWT8qnXUSGQMi8+Y8KjuEy0PiOYquTsaMkM3kJjGAD5Urvj2CPOpsDdZbg4weTDwPfUa9TrAV7gRvSEbE92uiwMngpJHiaS3qNDbRoh+wzt+FOOLyFbQL4tp/E1WeMXY/eordraP4czV2PkzZnSEwORq8Sa0ayuWNbUcps6rM1oV1RAW1fUX7o/KtGl1xxqxtlUGQyPpGyDPcKU3XSSd//AI0axjxO5qygJMs0R0ylh2c4zjv+sVNspf722/rb1U+jPFJZb6WK6lL9Yg0avKrDIeovI3Hq/mK5+WNSaOxp5XBMtbSR6oQzaS5wB7XOmFoocc/6e6kSuJNGpQTGQVanXDpV7NZzS+jp1Ka8naq5c8YgsJnUOp1chqzj4VZOIKWDop2PPelyWEKRgJFFt4rnNFMVL7FFv0juZHJghJA22FTV43LHGGFjJ1mdyQcUU2sMOzWwwOZQ4JrZlgKFGWUfGrVVDXEXScZuUfL27EcyMitcK4rDPdBGJiYnOl++iSW9u2QrOx7gBWvRRpBMSKmcg8zmlYJbfQ9tATPKhHZYavca4uwEzUnh+DFqbnjc0v4i+Ewu+SRmqwLorvSOcR2ZdjgK4Oao3psVw7PryS2dx40/6e3Aj4aIlJ1PIMVSIThBW/Tw+NnO1UrlQ61DxFYaVq7DvoqzOK0bDGTxW6hrcmiel/wihtYCAW+vwrkZPKiiN254ooVV2A38asCZas1pOs4PbRtQHj4ir3rW8sY5Y/V093OqFIasPRTiBjZrORtnU6ds4HeP1rNnhfyNeDJte37LhwyUlND8/GnNmxVmxSGwMZ1oCdS00imEGh2YkZrC+DpJjkEvsoyx8eVBljnUHGVHf34oUd4GkUJ4ZplrDR7kAGlChN6PcTnWZWSMbctzQn4XIN0nlz4Ng5/Gms8yxxFR2hz276ySaFolZD2mHaB7qZDcC2CPbRk7cwwokcBuJO0pWNNjtux8qNbrqcN7Od+4ipAb92MnDb5waVgpI4gJjLKwIB3xSziT7EeznFSJbkBjlj4ild/KZAcbCikI3RQ+mtx199DCPVVSaQadKjFXHpdwsngsXFkTaO5aB2HgeXzBqnA5rp4lUDkZXc2ZXVaxWCrUVHQNdVxW6JA49T68K1W8fXwrRpBgb056HNEnSfh4uFzDNJ1TjxDDFJzRbSZ4LqCZTho5FcH3EGjRLPSuI8Ml4ZxJrR2fUoBil5CWM8j7+4+Yrh5bhV0zZ28K9R4jwS06S8HjVjolx1lvOFy0Zbf4g94qg8T4de8Gk6ji1uURjhbmPeJj7/snyNYsmPazdhzWqfYoFxOrh92K/nTG14qGOl8qfBgRUUoFfc5Vtvd51Lt4VkGiUB9O2rIqh0ak2Flnc5MbaiByxzFcx3AlXG6nzonoEY5qB7jXXoVtjDZz5HagqDbO0mWI7ksWO57qj3HFNSFY+Y3yKz0SBQdMakZ5mgyxhVLBQAOXgaloDbIDSTzOAMjJJwaLMoijYksfFjy9wosWMZA7TDI25U56LcGl6Q8QWZ1/uEDdpwMrIw+yPH308VudIrnPbG2Hv+jgf9m01rKP30ydfuOTDcfr+NeFTRtG7I4wyHBFfWnFbZXtGi0AKV0gY7q+d/2h8E/s26t7oJpWbVG3hrTv/lx866EFSo5TduyoCt4rDWxTgNCt4rK3UIGrRrPZrRNSiGqw1ldVCM+mv2d339o9FOG3GQT1IRgDn1dvx2FB6d9MeGdFhaW3FbGe8S9D9iNVZQq4ySGPmK83/Yr0pNjxc8CupP7teHVbajjTL3j3MB+NVb9p19cXXTfi4u2Y9RKIo1OcIgUEAD5/GkaIix33HOh145m4PxO74aX2a2vLOR4h7tGor7tx5CgcM43b3LmKCdJurPrKSufcCoOPhmvOTKh9bI9xND62NeWR7uf4iqZ4lJcGjHnlDs9sgnjkChiQccqLufa37wa8isek3FbIYhuGlUDZZlDj570xHTXjhPamhGfZgUkfjms/4zs0/lxZ6PKQSVySVGc5NV/jHSHhtodMsgeReUcQyfjVEv8Ai9/fDTeX9w4ZsHU+34DAqCIH/wDrlXA5g7H+tWR06XZXLVN/qO+JdKL+7lzbv6PEDspAOv72dvhiubjpN0gvAIJ+L3ph2AiWcog8gFwB+FLhadjV6WB4+sCPhQ9UFuCyyF5cd4AUH881oUUujNKcpdno37GeNSRdK5LCa4doL6FlMbykjrU3B37yM/hVy/ahwRb7oheKoBuLaUXESgbnGNQ/An+WvJP2Z6//AF3wVgcn0o5P+hq+kbu2ifrtcYfrM687gqRjFMnQjPk/mg86wCmvSXhf9jdIL/hwbUkEpETeKHcfI0sxVgDmsrdbxUIFNDFZWUCHQrdZWVAhLFmj4paMjFWE8eCDgjt06/al/nri/nKuf5ErdZQkBFSNEwPAVlZSjo5joqes3vrVZUB7NXHJfvUWL9a1WVAPskH1KIFU2rkqM4PdWVlQiGv7Mf8AO/Bv/wBH/aa+l5/Vb7lZWUvsjPm/9pf+deIe9P8AoWqzWVlXIVHNdVlZUCf/2Q=="/>
          <p:cNvSpPr>
            <a:spLocks noChangeAspect="1" noChangeArrowheads="1"/>
          </p:cNvSpPr>
          <p:nvPr/>
        </p:nvSpPr>
        <p:spPr bwMode="auto">
          <a:xfrm>
            <a:off x="0" y="-808038"/>
            <a:ext cx="1466850" cy="169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10245" name="Picture 7" descr="http://t3.gstatic.com/images?q=tbn:ANd9GcQuRvSzAhPBv96NyaKD3ggQfM4RCYMY2mP_XjXPlmI_5Mi7FLy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362450"/>
            <a:ext cx="1828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0350"/>
            <a:ext cx="360045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60350"/>
            <a:ext cx="3960812"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997200"/>
            <a:ext cx="3744913"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2997200"/>
            <a:ext cx="3960812"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s-ES" dirty="0" smtClean="0">
                <a:ea typeface="+mj-ea"/>
              </a:rPr>
              <a:t>PROCESO DE PAZ</a:t>
            </a:r>
            <a:endParaRPr lang="es-ES" dirty="0">
              <a:ea typeface="+mj-ea"/>
            </a:endParaRPr>
          </a:p>
        </p:txBody>
      </p:sp>
      <p:sp>
        <p:nvSpPr>
          <p:cNvPr id="38915" name="2 Marcador de contenido"/>
          <p:cNvSpPr>
            <a:spLocks noGrp="1"/>
          </p:cNvSpPr>
          <p:nvPr>
            <p:ph idx="1"/>
          </p:nvPr>
        </p:nvSpPr>
        <p:spPr/>
        <p:txBody>
          <a:bodyPr/>
          <a:lstStyle/>
          <a:p>
            <a:pPr eaLnBrk="1" hangingPunct="1"/>
            <a:r>
              <a:rPr lang="es-ES">
                <a:latin typeface="Corbel" charset="0"/>
              </a:rPr>
              <a:t>AGOSTO D E1984 S EFIRMA UN ACUERDO DE TREGUA ENTRE EL M19  Y EL EPL CON EL GOBIERNO COMPROMISOS : REFORMAS SOCIALES Y POLITICAS POR PARTE DEL GOBIERNO Y CESE A LAS HOSTILIDADES POR PARTE DE LA GUERRILLA.</a:t>
            </a:r>
          </a:p>
          <a:p>
            <a:pPr eaLnBrk="1" hangingPunct="1"/>
            <a:r>
              <a:rPr lang="es-ES">
                <a:latin typeface="Corbel" charset="0"/>
              </a:rPr>
              <a:t>LAS FARC HIZO ALIANZAS CON GRUPOS DE IZQUIERDA PARA CREAR LA UNION PATRIOTICA  COMO PARTIDO POLITICO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eaLnBrk="1" hangingPunct="1">
              <a:defRPr/>
            </a:pPr>
            <a:r>
              <a:rPr lang="es-ES" dirty="0" smtClean="0">
                <a:ea typeface="+mj-ea"/>
              </a:rPr>
              <a:t>CONTRADICCIONES DEL PROCESO DE PAZ</a:t>
            </a:r>
            <a:endParaRPr lang="es-ES" dirty="0">
              <a:ea typeface="+mj-ea"/>
            </a:endParaRPr>
          </a:p>
        </p:txBody>
      </p:sp>
      <p:sp>
        <p:nvSpPr>
          <p:cNvPr id="39939" name="2 Marcador de contenido"/>
          <p:cNvSpPr>
            <a:spLocks noGrp="1"/>
          </p:cNvSpPr>
          <p:nvPr>
            <p:ph idx="1"/>
          </p:nvPr>
        </p:nvSpPr>
        <p:spPr/>
        <p:txBody>
          <a:bodyPr/>
          <a:lstStyle/>
          <a:p>
            <a:pPr eaLnBrk="1" hangingPunct="1"/>
            <a:r>
              <a:rPr lang="es-ES">
                <a:latin typeface="Corbel" charset="0"/>
              </a:rPr>
              <a:t>PERSECUSION DEL GOBIERNO A LIDERES DE IZQUIERDA Y A GUERRILLEROS DEL M19</a:t>
            </a:r>
          </a:p>
          <a:p>
            <a:pPr eaLnBrk="1" hangingPunct="1"/>
            <a:r>
              <a:rPr lang="es-ES">
                <a:latin typeface="Corbel" charset="0"/>
              </a:rPr>
              <a:t>EL M19 EN 1985 HACE LA TOMA SANGRIENTA DEL PALACIO DE  JUSTICIA </a:t>
            </a:r>
          </a:p>
        </p:txBody>
      </p:sp>
      <p:pic>
        <p:nvPicPr>
          <p:cNvPr id="39940" name="Picture 3" descr="C:\Users\ROCIO\Desktop\BOGOTA\corte suprema de justicia\DSC049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3375"/>
            <a:ext cx="9144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1.bp.blogspot.com/_8LW97wMjluw/TNc0TNxSOpI/AAAAAAAAABA/CZt2CbtLNjM/s1600/palacio-enfrentamien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47339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http://t3.gstatic.com/images?q=tbn:ANd9GcQ3G10j_ptQNg49PJ0RRk3T4ZaJrCPxDNVPQgt7meGZ20pr2e_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60350"/>
            <a:ext cx="36718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http://t0.gstatic.com/images?q=tbn:ANd9GcSqr-nHG74Ds0uyV7fAvPoI_y6sqG8bg_utYXRt3_6flihZtlIT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644900"/>
            <a:ext cx="44656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8" descr="http://t2.gstatic.com/images?q=tbn:ANd9GcSsJG-14W3KkfjtBV_sT2ffDEIpUOHG5juxB1XdHvVsIgSvob-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644900"/>
            <a:ext cx="43195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a:defRPr/>
            </a:pPr>
            <a:r>
              <a:rPr lang="es-CO" dirty="0" smtClean="0">
                <a:ea typeface="+mj-ea"/>
              </a:rPr>
              <a:t>Que fue la toma del palacio?</a:t>
            </a:r>
            <a:endParaRPr lang="es-CO" dirty="0">
              <a:ea typeface="+mj-ea"/>
            </a:endParaRPr>
          </a:p>
        </p:txBody>
      </p:sp>
      <p:sp>
        <p:nvSpPr>
          <p:cNvPr id="41987" name="2 Marcador de contenido"/>
          <p:cNvSpPr>
            <a:spLocks noGrp="1"/>
          </p:cNvSpPr>
          <p:nvPr>
            <p:ph idx="1"/>
          </p:nvPr>
        </p:nvSpPr>
        <p:spPr/>
        <p:txBody>
          <a:bodyPr/>
          <a:lstStyle/>
          <a:p>
            <a:r>
              <a:rPr lang="es-CO" sz="1800">
                <a:latin typeface="Corbel" charset="0"/>
              </a:rPr>
              <a:t>La Toma del Palacio de Justicia, también llamada Operación Antonio Nariño por los Derechos del Hombre fue un asalto perpetrado el miércoles 6 de noviembre de 1985 por un comando de guerrilleros del Movimiento 19 de abril (M-19) a la sede del Palacio de Justicia, ubicado en el costado norte de la plaza de Bolívar de Bogotá, frente a la sede del Congreso y a una cuadra de la Casa de Nariño, la residencia presidencial. Dicha incursión fue seguida de la reacción de la Policía Nacional y el Ejército Colombiano, rodeando el edificio e iniciando una operación de retoma del mismo que se extendió hasta el jueves 7 de noviembre de 1985. El M-19 mantuvo a cerca de 350 rehenes entre magistrados, consejeros de Estado, servidores judiciales, empleados y visitantes del Palacio de Justicia.[3]</a:t>
            </a:r>
          </a:p>
          <a:p>
            <a:endParaRPr lang="es-CO" sz="1800">
              <a:latin typeface="Corbel" charset="0"/>
            </a:endParaRPr>
          </a:p>
          <a:p>
            <a:r>
              <a:rPr lang="es-CO" sz="1800">
                <a:latin typeface="Corbel" charset="0"/>
              </a:rPr>
              <a:t>Los hechos culminaron 27 horas después, dejando un saldo de 98 muertos,[4] entre ellos 11 magistrados. 11 personas más también fueron consideradas como desaparecidos al no conocerse su paradero, número que se reduciría a 10 después de que la Fiscalía anunció en el año 2000 que el cadáver de Ana Rosa Castiblanco, empleada de la cafetería que se encontraba desaparecida, fue hallado en una fosa común.[5]</a:t>
            </a:r>
          </a:p>
          <a:p>
            <a:endParaRPr lang="es-CO" sz="1800">
              <a:latin typeface="Corbe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t0.gstatic.com/images?q=tbn:ANd9GcR8wD3bhEbUjrHo0D36q1feh9Bu0iX4u-4xSD6SBOKrXiUZkC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42481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http://t2.gstatic.com/images?q=tbn:ANd9GcS90EtTo99Di9TK1qobUEzQOqR8tk3saFdUDO7tA1v5WKsW5c0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88913"/>
            <a:ext cx="42497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AutoShape 6" descr="data:image/jpeg;base64,/9j/4AAQSkZJRgABAQAAAQABAAD/2wCEAAkGBhQSERUTExMWFRUVGB4YGBgYGBgXGBoYGBwYGx0aFhgXHCYeGBojGhgZHy8gIycpLCwsFx4xNTAqNSYrLCoBCQoKDgwOGg8PGiwkHSQpLCwpKSwpLCwsLCkpLCwpLCwsLCksKSwpKSksLCksLCwpKSwpLCwsLCwsKSwsLCksKf/AABEIALoBDgMBIgACEQEDEQH/xAAcAAABBQEBAQAAAAAAAAAAAAAFAgMEBgcBAAj/xABHEAABAgMFBQYDBgUCBAUFAAABAhEAAyEEBRIxQQZRYXGBEyKRobHwMsHRByNCUuHxFGJygrIVkiQzU7Mlc6LC0hZDRGOT/8QAGQEAAwEBAQAAAAAAAAAAAAAAAQIDAAQF/8QAKhEAAgIBBAICAgAHAQAAAAAAAAECEQMSITFBEyIyUQRhM0JxgZHB8CP/2gAMAwEAAhEDEQA/ANLvWSErLPWpck1c5OfLKIs0DSJt9/Gf6R6mICzlHjZXUj18S9EeIqX3Rxs4WCHhClgPEm97K9CZyu6OYjik16QuaKDmI5hc9IMuQIjYvJ4dknKFpkDvOfbR1LAgDOEqmh7O9m6uhhctFMo8r4hyrC5dRB/mB0clmkVbbdZCpPX1T76xa0A0ir7d5yeZ/wDbHTEmwNaVd+TyJLcwYCfaWPubO7B1TPSUNINW0NMk9flAP7UF/c2YAZFZfmMh/sMdGLlEM3DMzUY4F6b6R5MeUKtv+sdx5otnrygtYLSqWEkUTq2oxNy4NxgbZ0PnTfqwGfzg3JQpCVy0h/y1bJjnoSGP7wAi7eszS6EqWwY93rlEmwoVJlj74yCSe6l0sd7uz6uNItV23dJnJxqWXDlUtDJNM/6qCHp+z0pSVFEualaa/e0SQcwAdfSkTbXBaML3Mut8pLlQU+Iqerl83dsuPOITZ9Ivu0WyCkycRMtK2BwnuqD5h8qYjFPt9mA74CcJISMO9ITi86c4dMSUWiKJVOGfH3TyEbVsRaMN3WXi46douMclKGEVFfGNf2Glvd9n/uA//ov5+sc+feJ0fjfMsN3z8RVTd8/pDw14EsIau2SxL6sR5xNQnOm+PGa3PXuiYlVH4+/SHgagcIjq04w5jcjlHZHg5pcjg+cNNkYdSQYi9pQdPlAYUSFGoiOuZ3iOHv0h9RqOvv1htct1E8IZ87ASErJwnrDal08ocT8J6wleUBhQWvo9/p9YHWijQWvgDF0+sQzLqIXLG5MnhlUERZRrCFoqqJ6vi6fOGhKBxFtTEnj6KKYmYkBIfeK7o8lYJIB0hFqmd1NHqIUlOdNPnDVvRurI3as7vmQYSMxDlok/ERm/onWIaEE4Tw60gShbGUtgghVRyMKEwBwTlAy1koUg4mxKCRq+J6cHMTpYZJrrXXQQzhTsVOyWtbJc+8oqm104LXZ2r3j8osdoDoNd3mRFa2nSypDZYj6QztSSMkmrBl7oabIamfHdFd+1BX/D2cf/ALF/4oixXqfvZFN59IrP2mq+4s/9a23fCmOrD0c+fhmcD1hQS5AFS7dXpCEGrN7MPWU4JoOr7n1zjuPMLndlnxomCWiWkoNCzmYwdQfUNmBvgWLNUqTMKwahJNUpIcBXFgPCJd021SJkhMtYlqAKsaqh5nervcBAr5QNttnmIWvAAcSqkCoxUBHAlTA8YVFNmFpVrKUtiOQIq+bOz8PSPWu/D8Ut0KzfFi+Ebsh+sP3rsjaEBBK5YJFM6936MfbRAkbJzx3wtLVDhOIcmbONVhSaLNfdtE1PdJrLQdRVR46xnl7TwSlKUlCEp7qTxJJJ4ufSLki4bQSlPbqcsAyBQ1ZqcukV68bvIkKQtP3ktWeSsX4kqBr5aPCxWnkfK1J2gCFBqpfq0bb9ni//AA+zf3f9xcYYBGy/Z9OaxSeGL/uKyhPyPgN+L8y12aaXIOdCOdYmSg6SeJBr7rECxqcl3DGhyfd6iCkiYQkuNWjx4rc9iXAtywpqDDswVpx9YaxulPR/KEItg7aYgu6QF1/KtyCP7kqHRo60tjlb3JCCz84iBRDUzPz9YbnX5KlpmLWtOGX8bMSk0oQD8VRTjEezXqmaiXMQp0qYg9fI0IickNFoLrd+NfrHEzKl+HnT6eMNomO3X2PCIt62kolTFpzSkKGRHdIUfIQ/YCVjUxpStfHTrHJq2GWv1hU1TJLcfWOTVUoIH2Mg1fB72Wn1iOo/DEi+fj6fWIomO0afzZDH8EKV8XSEAUPMx1a2LmPILvClBid8I6QzOt8tBWCsYkSzMUkVUEJqThFYcFoCpYI4eUZ1t5eAs1tUpIxGZKZSRvUlSKnRwU+VIaEdUthZy0xLZM2sl/xpsQQszCnHiphHcxMau7dHYawSlSGrm7MdYzeftRKXeap5CEFMkhLKJSqY2FKVLIDAYyCWbu8IvtyT3kyca8SghGIu7qZyfF4pkVUDHK7GNrZpl2WZMoDKwTHIcdyag1GobSImy96iZLU0xcwhTYlpCCXYsKupIfMs77hHvtFvHBYJ5KT3kYBzWQAehr0EZts5tIbJa0oEzHJWlCVFVAlSkhRIOuAkpfUDkzKDlB0BzUZKzbTMdNQc+mkVza3OT/WfSDyLUlUsKBoUggioLszRXtrwR2BP5zXpEJL3ReL2YIvX/mSOvy3xXPtJrIkcJiv8Rxg1e837yT73QA+0M/cSf/MV/iI68PRyZ+GUCTRQO4jdvifNl1f+aZlwVT6RAw1gotPebip/91PKO088essoqU2jJBJowoCfAE9IslpvAAhUpEtCVJKCnvDUYSR+YEJU4o43RXLttgSlSWfGkJfcoLfmxGsGbBb0oWQtK1OzYQ+ofdv84nIpF0FrPbu3WMcxlM5SpXwgPRjllrm0XGReMiXKSjtk9wUIUKgB3ITw4Rj6batEzvEkOx5ZEfo+kWC8JqRLDITVqhgeZLnwDfKEkikclJhyftCMRmpUCZZCiWoA7M2taNA6fbpVsmrWlChMqoMAVVCQVcU4ve8Sm+5CUgGypWoO6lKVWi2NBTCSn/bxMMbGk/xKtfuyHyqCIdoSMtwJtJd3YzeCxiDF2LkKT0UD4iNB2EtDWSUl88X+aopu1NiShWEF2JPVZJ+kH9kZzWeWNxP+RhM28CuB1kNFu5JcuXNBwo/1g5LqlUVq57W8xYObAN1NYsdkWSk015R5kF7HpzE4O6np6ZQCve8USLwlEqAM6QtKuAlntErUcsIdY6welzcuniwik/axKx2UqSgFSS5V+JKGqxGhJAIyLx0Y93RDJsrKvLu9D2rsyDLnpxoKz3SuUSpeA5qYE1/mgkq9lSbtlpkq7OYgDLDm2MPi0U9dc4h7RykJuO65ktOGZiUVKDvkpKz1wp8Iq67wSlCMQWpsCmdkllHFjHF6c+MdEsd0QWZJvai97QbThSJZxmWsKmIID5TAEAtzq2XdI1gPsTe6gLVLnTMAMsoSlQPxzCUjPP4gORgfKvkTJKSXU8wGZ+IIMpLpalcWMhsnSegxN4YGWQUJViKGYkkAjUMe8w4AlhAUNqFc1rRo92bVTl3aFT3E4zexCgmjpUlsTZPVL6nnC9j584y7QtS1LTMn4peIksCHIAUSwcgdIoOz1/zVSP4fEcP8RJIU5JTiXiPPvJBY8Y0aZb0JBlSyAJanPNeJRSn+VOXMxHJHTf7OnC1NWadfB73T6wNlsCMtPSJ1+KZXT5wNSe+npEMr92bCv/NDtsD+ELksEtCLSa9IUg0MJ2UrYiFLMeUZLtnIULZNVMUGCzMI1IYFAHAgANwjXLT8A4ERjf2oTsVrUx0SkhtQGJ846Px9pUc/5W8bBWz6Au0IxhNFBw+ZGJeI/wArCvIBqxs112dKEJSkMBpxOfm8Y1slLw26QSxdRNRQgIUct9KcWjZbuI7JD1oOr8Yb8heyD+M7iwR9pSVLsE5OFyAlVK0Cg5HR4xW7rKJsxKFlgpw/i3WN42jtQRInEGqZSyNx7pZ+py4xhN3rCZ0s7lA8G4xfC/Uh+Qqkjf7hQE2eWlywSkeDCIO3BpI3YzTpBC7Zo7BBydI+UC9uF92ST+f5H6Rzb6qOvbTZWr4DKkkbz6hoB7d1kSjp2h/xg1f8wJFn4k16ogBtbPxSJQJ/GX8I6MXRy5nyU3sqZOd/jE9J754eqoesthVMLISCakAcEk7+DxDnJYrO4J9AH846jiOSl1atCfV9It+zln7QqIq2JqaOMPpFPsbEFydSS24Pnvi/7HXxIl2XCpaEzUlSsKu6VZMxNDlCSdFIc7lSvOS05WWfm9WHP5Z6T7JMxyML95Ff7R9HI8MohWyYCsnGl3c1AzzPKEy7UJagoLQCDvzG5hwjdAIypdW3axK2ZtKETz2lAos40UFAjKradYZtVqQtROIMouwCjnpkIhSralKy7mp08oblA4ZNv6fimE7yT0o3SDWz0wCSht5/yMVm1rxM4bNvYg3cs4dkgauelYWa9aHxupWX3Z2Y85Zyon1MXiwrGA8yIoWzE776YNyUt4mLvYpgw9ffPLOPOjGpv+h6rdwOoXv4e/OKn9pckGxTiSQyQQx1xJDHeC7NFnM4AeH0+UVX7SglVhm4tACK6hSW51OUHG/ZCZfizP7bfYVd9jlslaZIU6QplBapi2xJBdsLHx3xXLcsuSXJUc30GhAyo1IjyHJw6Eh+LGHrzA7qhqK8SNY9KqZ5blaHLqWshSAfiI1AqaPXh6RHtqi5SVYghwN1TXC1M3MOXcgnGB+Xe2oqONYYtCS4O8U4gU8HjLkXoL3GvDJmFg6Zktbl27rkZV3xarvvwz3IloQwDqS63JfMqdtaaRWLhSTJmNmVeLJdoP3YjCVFBDKYhgaUFDTOOfKk7O7BJpI32/poC6/l+ZgYuZVPSHNrLYETgHDlGv8AUYDJvhClpD1/eOPIvdl8TSxoLTZtekOJmUPX2YBf6iEsGNKfOghybfISlyCH0hK3KXsTLZaGQDxHrGU7XyBaLVMWCCEsAQaPn75xdb22gSJSyaMmj5Pp5xTJVmPYhhUklXNTfICOjEmtzmytPYBWJ5dqlH8q3fxEazZLU1nSz5AeYeMgmKadWlT9PUNF8u+83lpTWgGXOK5o3RPDKrR7b69Ws606rZI5EhR8k+YjOrVdSkAECrB+DxZtqJpmz5aMJwjvK5Asx/2t1hNssipktSWzSc95BIhsfrEGT2ky6bPXp2lkSzuwPJm3xH24t2OVJTmSTl/KK86mKrsVbZiZSpZHwOM2OhYdfWCd6qmzlSimUpQQCCxws7Zq0hZR97HjL0oHW6WJglpVPTLKd57zFsn5Q0q6JakgKtiWBoCRTN29IN2c4Up+5RXLHOBVnqSmmmcLtE9ZfuSsNAwmoZ1ULd3fm27xdPpf6EaXLK/LumzIqLQBRjhmAHmDQgNmIb/0uzhyJsvUHEXyI0GX7xYyiYkkFMio/wCqk5Nq1KDy4wwFzcLESW1+9Sczn8PtukPqZPSil3nKlJmDsyGObaO4qeRiHaWUnxq3qNKboPbXWSYrCshBancWF5sXYAezAG1qqWG/zh07JSVMgWebhLuza7umseE2rjN9whOHhHFS4YB3tPWEIqp9XjuHeI8+urwRQ32SVFLg5aA8qtDqEygfjUGbIKzFcm5aRHu60qehCTzI/X94NnPuFBGjhQV4ZPn4QrHQY2Qtf3k0kn4E5htSd8XS7rQSTu+fsxntk7RC8RCQFDCCnU13xYrqvvAkvxNSNRHLKPtZ2wyetMtktboHvWKj9pVpSLKpKi2Kgo5Kh3gOAdMS7DfZIajAPnoG3xU/tBvHtlSUaFZJ8s+hMSxwetFMs1pKjPs2BcsAVp40+Zjk+ViloP5e6/Uj5RJvmb30dTw0b0MQ5NppgbNQPBmB9QI7l9nm8OibZrM2JQOaGalS6ae9xgdbB93L4OPQ/OCpWEDET3RmzEtXjugTNmgoo5bfxDfKMjMIbOWlqMT39Kmo08DFguw/cpUHFADTUZh+gin3fajKxKSzpII/9XjBu67zYYMCcsWJ26cc4lki3wdOHIlszc/tAsc1doSZaAodmzleFjiVkPDxivS7utBI7ktxm8zPwSOEXXaxUwTklCARgzrm5plAZUqec0J/9Xyib/sUglpXIKmWa00ZMrn2i38YaNmtWvY9VKVo2RpBWRZZoUO7nvK4dmWWdmyPPwhNl9D7fv8AyVu9bttMxATgkq76CcLjupViL4tCwpDarktDkqCKl+7i18osiBNJIJRxLwooX+dHXKvWsPa7F0r/AJmZWnZa0LJKJKnxqBcNuKSHzeuUWW77ompCUrIVqotmxBbOgLeZg2Zyyzrlh25eaoQuaR/9+T4pc676wzkmKopAS27NzFzVLxy0oISEhqjCSSOFTnwhxGz6mACga/8ATd3y1oGpBBCUkhQmWfFUv3HfmS8Fu3QQ4mykMwqtKiSwc5sz5DhAbGSiVK7djFpmmZ2iVJXVihmozirQUtOyk2YcSZqpTABktX+p9eUPzL1SFMLTIA4FOT/1e2htV+kKATakAD4vgroGJNIZyRqXSEjYZagHtM8uag4X3UpXfy3w8r7PqBp82lMxu0YVD5xwbU5A2gV/ppmRUZOR58YdlbRoOdqbmRUeFf1geRA0/oif/R4lrbtZhZqFSa0Ob1AcecdXsQgJJxTnGQMw5buJYNTdxiXLv2VjJ/iQQQB68H1844u+pY//ACas47vSlN/pG8iNoQGteyqUiva117Qs3LX9Ipdr2GtWMlMkqlvRThmenlGmi+JZSWtABLUyzamWUMWO8ZOEvNwknR8tGpWlYyzL6M8SZm5+z+1qD9iUjiXiLL2LnkgMAc2L5MT6D3lGoyb2k/8AVVTRleTJy98YZm3shqTFn+xWdP5a6xvP+geBGcI2InAAqKEOAU4izhQzANWpDqvs2tLYu6xriBceXukXmbeORea1WOFRNW4PpDKL2SPxzSNzKArww84bzfoXwIr92/Z6oAha0EnJidzgc3PhBKTsIAogkgCgLip3jhz3c4mSrzSkuVLBAOaCa1bNNMjChtAn88wk/wAhNBX8vSN5hliiuhMjY9IJKXpRypw53a7vOJknZ9DOoF3YMzto76tqIiTL6S5784Vr3VO3Du8POHEXrLIznD+xefhCSyMpGCJirhlAOVLH9w9mIs/ZCTNIUFK7v9LV5s2cQxb2+NM8KYEhiWJqWIoYamXmrCSBPy/moRrlu1jKbBKP6F27YGQuuJdKUarH6xET9mUkKH3kwgVZg75ZvEux3xiHeM1SX/KrqCwrnD0+9UO0vtqN+FQY9RB8rRtEWuAZb/s2K2EhYAbvBZO8NlA8/ZXMAw9qjE9SXbgwaD3+pOH+9P8Aarr6R5d5jCCBOA5KHyjeZ/Qvij9AWz/ZgzqmzXS34QQzc4J3dsNZgolKlLOFmzAFK5Z5eMLmXwAlvvd2SqjUZZfSGUXqt2Umflpi155xnkY0YRXCNd2ou1MyaCrFRIFFKAzOgLPAM7OSiHZR/uWfnwiy7QpOMN+X5wNEk9nm0cuRvUymGtCBqtmZLju+Z+sctGzEksMG/U8ILKknQx4yjRyafpCqTKUgPZ9lJCT/AMpHgDD03Ziz1IlIc8BBCRLLmucP4HGcUlvECdMFS9mJDf8AKTluHzhY2ZkBvukeA3coK9lQDhHDp5QlsawSvZ6SC4lIcD8o+kesVyygpX3afAZcKQTXLrqaR2VJYnOBvdjXsV6dccrETgTmdAzkmJc25ZeFIwgV4VaJcyU6jzf35RKShkiuXtoEZN2F7UDpFzyxklNOEOKumWfwilffSJlnHX5Q+lAemZ0jVYrm0CZdklCaEHCFEOEuASAS5A1aJsy7kMzBx76QOvezSUCcucErAQV98ZN8KUNUM1GL+LxnyPtLXLA7KYtSKgpmJchx+FRL4a0cvkYpHG3wRnmrk09NhRqBppCBZEO2HLhw86RQLq+1GYlcuTaZSSCUjtEqIXhyBUmoKzR6hyY0uWtK0haASC7HLKnyMCUHHkMMykQJdjQTQAEBoeTZUbhVq7w3v3k8mWA7AfP39I5KR3RTIMGypGSHcmNLsqCkgtkffnEY2CWAA1PZf3wibOSGcDOhD88xDSpIw+/CDSbMpNEa1XZL/KNxycUzHv8ASLZ7HLBdgM/Bhn4+cErRlo3v6QxIAxGmgpxJ/eEXySH1PSRJ93yyXABb2YXYrKllYgKmgpQP9dYnlCSo0DNTwf5w0mUkPQGvqdYeaETZHmWROElg+W8PTMDSsJm2RLfCM/r46RMUA3OOKkjz5fvDY16sEm7BMuzoTQpDMo5DNxl4+kemSkBWEAaHoAHifNs4xPufzYdYZ/hx2hJ3bzCSGTEy7GgppxI8/oIbFkQEaZfT5xKRKGEUq1YQuyghhXd+kM1aQE2D19kVqlpUgrAqmjjj5jxhZsiWFBUPFY/hlS70XjUe69GDNMAYE76H/bwi0pSCARUe68I00GDfZbtoD3/7fmYhpNBrE7aAd8cvnEDGcIpo/wC8Sn/EkJi/hxFoz3frHMLNn7IiOJhf9PekOS55P7ROJWme7cJxE5Jh2TOCkuIQmWCC9KjjuhQQyi27dHQnaJNbkgqpyDxyG1mnSHFTM4FGOAVO/WFpENpW+nWFJoTuYQKCREqbFip3j4VaJqwcNB03QPnrYKrqRk/ukT0Lf3wECA0+mIQmFSk50yjs5gD76QlS20Jp6Q1E7B99WQzkTZSGCpkhaATkMRwueitIyyb9mS7PLM+1TpcmWgh69opReiUpSO8pWTfrGwJcrSRTuF9/xJJHlA43vImzDJWkGYiZ3EqS/eQCcY0GbDmN8WjJpURnFPkxu0ypdotwmy5KxIVM7SZLQxUmXjQkpA/NiNR/MGjdrLKCEpSgMkUAL5M9d2eUZ7tDZpKbZMUhCStSEFCkEBMqfLWFkqB34EuGyKt8Wa2bXWfs1pxqlqKTpVKikijVoWq2tIM7klQkWoN2w23e8T6R1Ry19vADZm+VTVYSoECUNzhQIBfV6H3WDip4Tnph82BhHFp0WjPUrPTMi2getNKP4R7s8SahqAkcx78IfJofe6GULoD6wBiBeSfugMmq+5v0enGG7KplKIOInCa0AGuHpiMTragFLVrSIUlQetaD5frCL5op/KSZkrvO3vl1gHYNqZU6fNkIcKlvVxUJUUKyyrv0LwXWgsXJd/Egg8soy2daUWK22ooT3gFLBLH41PQ5GtOLRVq7RN2qaexplktYm4il2BKKgNiT8RG8OW6GH5qK0OvIfrAy5ilMtKEgsEhuNHc8STBKaAemjtCxezQWnsxmZMSxY5EvpnoIjS15k0epetd0SLalLB2zJz3Zt4wySKgkPTw086QknQ6Vjvy55fOGLPe6Jc9aTnKkqnHTu5APvJJ8IkJIwnfFA2istpNonzZUyWAqUElGRwM1dGxOX3Ew8fZ0LJPoTZL07e0BVHWAVqzL0IBfQA9KxbbOHyIy5v4Rl2y1rlJJCypExFCogqQ70KilyAcq0aNJuq2JmICkkKBcUIUxDBnHvKDliDC9ty/X4fvByges93pE+/G7Qf0v4GBiiGJ4GI5V7MOH4ROpDkcoUksKx4ZM9RHVigESiWY7KNY6U5+cckpY1hUzXlFlfJJ8jaMs6gdGh0Jp74w2keYAh6YsUhm9gDaE0jwzrHRNGkJBq/KAMiHPFVcyfKJ0otWtQKfSIFomAk/3RLlzaACJJ02PJWkOFbt73xzsxiB1ZumfrHgawsGHsm0MKX98gDVK/B0fMxVdtrOZM2Ra5aSe8UzaUFO4tTbmzNO6IK3xeyLPa7MVuy0TUu7Jdpag/MpA6iK7eW1U20WaZISmWpUwKSpSSwCFDIAu7OxOtMqxfGpPdHNklH4sqVntKlTFurGvEcSsySSXNN5Lw3eNsGPCwBGbmrEO7EPSH7r2ItCSSVy0PnjVhb9GiedgjN75tErFkCAcgTlSozqH0jtp8HKo2NbPXuux/wDEmSoSAFJK8T9pMKaJGdcRFBx3Vt14faXY5c6Yh8aZcoTMaGIUslLS0VqplPwII0MAp1ml2RAlrUJuEqVVJwgEE90qDFeItSOTbPIQjHMs0kBUszEnCol2KgVpS5TQpoWoCYi4KTtlFJxWwTsf2syVmzIEsvNLTlVwyQoqSA7d40B3YeJaCcnbOVjTLAJBWEOFBkhRbEobnaj0BijoQhOCaCmXK+LAlIHaFtyvy1qc6NAS77e5muWCitiMmf8AD/cHEbxx6N5JLs261Ko2XebhlEGUpph0GADzrAu6dsZc6zyxMmJFoUWUioOInCMQPwucPjE6fas94GeVfekcEm4yPQx6ZxJFttOVW7wcs9MzwyjH7dIXMVNmo73Zq7xrXvqDJ8Xb+WLZtffU1BkdgMRKyCN5wUB4VV4RG2Y2hWhM+bPU65ZISCAUgqdkpDMX1J0EdUbXsSbi/Vh/Z20qMorUA5r5CDSZr5nN8t3L3lFXum9kiUxIBY06ekTEXiCpgc383iDb3KJINLYAu1AaDjX1iPLAIBoafSIVvtgSg7yOfvKIlnvJIQATkN/pWJSTu0Ui0lQd7Tw9+/3ivT7UJdqlzHAc4CTkysnfRwIclXqH+Ia6+HkfWK/etoStQSpQCSczTpzJp1h8adizkqHryuZFmvBQSMIWyg3EVAbRwYO2OQkJxMEqVU4aPxIFCaZ5xU732q/iZ6F9mECUkJeuJTZk6BlO3CJcu+0gVLx0TUmQhkibDtCplDl84ETlFlAHI/r9ImbXWnCsbylh4/pASVaXIL90v6RHL8mNhfogiibo7uxHLKHlzhQefh76QNkWyqTT6M8OKtgAHLlE0tiuolyLQXO/OJGPefdIDSbRUkaN6w72+F1E57+D5eVIeKa2BJrkIzVd0b48ZsClXoGqWyz6QzMvlKRmMxrBaZlJBdM6PKXU9ICyL6CnqA2/kD6wlV/yw5fTcc/rGqQdcR20T2UX3qHiHeCMiYwHIRTLdfoUo4a9OmsKn7WYU4QkltXABZqtnpA8UrB5o0XWXanPvjDF6Xv2Se6CVKC8JbupUkBsZ0BxeUUaRtiXcS9Kgq1ygxYb57azzVTFIlh+6CoAlmJoo5VHvKkcTtXwRnlVOip7Q2o9oET7YVJVUku6Uk5JBBIyGXDdEzZa1yEFRllBCTQFC1kjkwIDkForO2KwuaFJIIws6S4oTAu6LZ2eY7pZ9/SOyttjiT7NUtt5yiSo4mYAhMnCKOx75Bdz5CBStuO8GWssQGEuUKCmb58YCKlkpLIy/FoaAuzdM9DAQTghtfLzhI2GTssN23lLVaCyFF8is5EHQDjFlvVWKQoJGErQpiHqoF8y7jKnAxnV13iJcwzFAqLFmIFS2/SmUX//AFbHLlDsilJPdWVAurDUMBR28tdGboMSgEmbLlpIwFIIJBop1d1tzO3UQ3dd1qBOM/AzJdxx4BniwzLv+8xGkvFU6kguWbQgv08XrdZEyZh0QsAjf3gfEu46xrBXYIvS7F4k2hAUZjpUGq6kEGvIVfjFvnX92inAIBzfL39IrtkvRZQkpOACpGoemZ34dIu1nuhLDuAOmp5h92cLLGp89Fcc9PBStpbzOBWEHEmoyoR6/vFZua0LC8anU+aS7KrqN9fONZXdqPygnkNP19I6LFLH4Uvvwig5s+8xWONJUB+zspEoTcSuzSoIc4XTXCX8/pBGzSJzj4gQM/nFxMkbqGtA1P2hJlgZ06ePyEL44jWVuZd801UVKIyBOVf1hM25Zqh3SAeYoPfrFlmo3Fx0+u8+UdmS6Bn90Hzg6Im5KmdnpxIaYQGrmKh/r5xDt+wkyYnCZvdJ4nKuXWLmMLkE1bjT2IcIqzZZlqVrQnhGSijVZQ5WwK0KYzUFAPHEzD0eC0jYtCclKV75RYXpn0ppU/KPKNN/9wB8OsG0FQom/abe4lWpALv2T04rUPlFZs20TpACVEAbs/DLOLxtzZgq0JJSC0vd/MrygLZ5AZmPl7/eJ+NPdk03pW4Es9umqUBhKRniL8/0iVNtEwhnpuxDjqxMGUyno3kI6mQ2g8jDaEgr+oLkYxmxroS+tB1+cEJFpOEAS2L5jvdSG5RM7EBifX2coUlaRRxxr6wNKfQ/HYAmXfMJJxMH4u1dNOUMo2eOpJ6a9Ysy5yKM3mfCGlTg4cHfkYekAGWW6EpA4nqGetK65R2XciCcviLs+vun7QR7YN8OeZo/vlDkucwb3796xtgoHo2eQ4GEUOebnVuvlEiXccvVIPFh88s/OJfbOcsuuXv20cM5WSfR/M+8zGsNfQym7UgMEivCKFtTeABnJZB7wSkscTghLD+VgrxjQ5kxYQSxBY6Zs/08IyCfMlqWorUQrk4IJGLrUwr32Em6Q7Y5CcCu0KWOiiz8mzoXiPel3p7NE1KkZB0JUCQ41bLjHbCccxQckP3XZ6ZcHAhdplnsCVKJO4nIgtkeWkL2TXA/d9rxCXLZRJSSSFHCMBZmfXPwgFeMvCsh8i1OEWbZq6lTbPNmDKSob/xfEx4Bj1gHfkppgpmB6n31jRatpGcaSEoudQCCtQQFBwXq2EkU6eYifKtzTEsMlDvVYlIpQ0GsCFfg7xPDczjXlEi0IKSBhKavmaijU4MTTfDPcBcp9oBTzAKW90FSIjW+UZy5aSfiSBXIP+5iJcJxSHP5lfX55RLXbkC0SpYLzMIIAzBDUNaFoVjAWXKTLWhPw40hKRrQkl+Q9Y05GJgXpl8JLc/Mxlt8H/iLORooAtxWQ/hG1Wqz4WGIdBoOcNwPjSbdgGbLXXvEtuAHLWseRJORBY7yKjIgNl+8Gv4NKqqUQ+gYDzNP2hH8DJGa1H+4QbZWopg1Vnz351UquphAsoO478z5PWvpBnspYfCEnfiUY4qfL0EscgT5vAaZriBzZWpkw/KHpw84WizkgVV0A5boJLtqRmsB/wCT0rvjotlXClsdwDHyhRtSBYsBJZlEcyOGQ9/Nyfd1HwKO/MnJt8EVTsvjPMgenvzhqZajxpvWTu0EambX9EJN3qOUs0GoblC/9IOZQnxSDXrC12g7x4GEm1EVqeSBGoOphjbCWTPSQWZHDedTAFNmINVF/fl9Ysm1h+9H9I/yMVuUrXj8hD20QhBOKZ4WevxltKn9NIcTZf5hm53tHrMHUXr+8FDKAJYDMDLSA7KKNEJVkAzNcvw/P3WHpVnTTPprwGUWrsUj8I8BDMyiS1IWzWvoAiwHRB51PrHVXYpvgPX9TD6Z6vzHxMSrKHd60+kYayD/AKWWfCnm4hKLKX+OV4kn6QbElIFEjwHCI6decFGtkOz2YB3WD/Sk+9YlG7QfxHw+sInTDhzMIl1d68+kZoFscNhSAXUrJtBvEYBe1nZXOvnH0HIljcM93KMKvwd/qf8AIwBMisg3a+I6UzGkTrwkqTKSkgipUXpqWzzrDN3GquXyMMXh8Z5j1jdkC7bLXn2EhVnwAlctM3WqpjuncfuuzpvJiq7Q2bVJcIURuLHInyhmfeU0S2E2YB3aBamokNrEmQsmzuS5INTXUwiilJtdj+RSioVw+SvkF20iTbbWuYAFl8LsdS5cvv0jkwen0hg5xSxKDN12opsygkscRbg6RXnSA10JItMtSi5UcyXLnU6vBaxD/h1f1n/AQLlf8+Vz/wDjBFaLDcVjRMvCSiagFKip0gtUY1JbqkU4xrUxCM8IOrlW/wDc+8sosI/8Qs//AJg9ZkaZKTQcvkIZb7FobJiyE6iW/jSELmpZnBendT8o9MSHy90iPM9+cNpGskBbD9vrHFTv5vPn4xAlqL5+2MOLSHNPzfOFZqFr3kjzhYncW4QhSBSg9iFLPvxgBOGaOJ6H6e6dOJmtkW557usJnLL5nL5x6aPSGANTrWd9OQiMu2EZYiPGJk1NDA8Kr0+kB/Qa7P/Z"/>
          <p:cNvSpPr>
            <a:spLocks noChangeAspect="1" noChangeArrowheads="1"/>
          </p:cNvSpPr>
          <p:nvPr/>
        </p:nvSpPr>
        <p:spPr bwMode="auto">
          <a:xfrm>
            <a:off x="0" y="-858838"/>
            <a:ext cx="2571750" cy="17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43013" name="AutoShape 8" descr="data:image/jpeg;base64,/9j/4AAQSkZJRgABAQAAAQABAAD/2wCEAAkGBhQSERUTExMWFRUVGB4YGBgYGBgXGBoYGBwYGx0aFhgXHCYeGBojGhgZHy8gIycpLCwsFx4xNTAqNSYrLCoBCQoKDgwOGg8PGiwkHSQpLCwpKSwpLCwsLCkpLCwpLCwsLCksKSwpKSksLCksLCwpKSwpLCwsLCwsKSwsLCksKf/AABEIALoBDgMBIgACEQEDEQH/xAAcAAABBQEBAQAAAAAAAAAAAAAFAgMEBgcBAAj/xABHEAABAgMFBQYDBgUCBAUFAAABAhEAAyEEBRIxQQZRYXGBEyKRobHwMsHRByNCUuHxFGJygrIVkiQzU7Mlc6LC0hZDRGOT/8QAGQEAAwEBAQAAAAAAAAAAAAAAAQIDAAQF/8QAKhEAAgIBBAICAgAHAQAAAAAAAAECEQMSITFBEyIyUQRhM0JxgZHB8CP/2gAMAwEAAhEDEQA/ANLvWSErLPWpck1c5OfLKIs0DSJt9/Gf6R6mICzlHjZXUj18S9EeIqX3Rxs4WCHhClgPEm97K9CZyu6OYjik16QuaKDmI5hc9IMuQIjYvJ4dknKFpkDvOfbR1LAgDOEqmh7O9m6uhhctFMo8r4hyrC5dRB/mB0clmkVbbdZCpPX1T76xa0A0ir7d5yeZ/wDbHTEmwNaVd+TyJLcwYCfaWPubO7B1TPSUNINW0NMk9flAP7UF/c2YAZFZfmMh/sMdGLlEM3DMzUY4F6b6R5MeUKtv+sdx5otnrygtYLSqWEkUTq2oxNy4NxgbZ0PnTfqwGfzg3JQpCVy0h/y1bJjnoSGP7wAi7eszS6EqWwY93rlEmwoVJlj74yCSe6l0sd7uz6uNItV23dJnJxqWXDlUtDJNM/6qCHp+z0pSVFEualaa/e0SQcwAdfSkTbXBaML3Mut8pLlQU+Iqerl83dsuPOITZ9Ivu0WyCkycRMtK2BwnuqD5h8qYjFPt9mA74CcJISMO9ITi86c4dMSUWiKJVOGfH3TyEbVsRaMN3WXi46douMclKGEVFfGNf2Glvd9n/uA//ov5+sc+feJ0fjfMsN3z8RVTd8/pDw14EsIau2SxL6sR5xNQnOm+PGa3PXuiYlVH4+/SHgagcIjq04w5jcjlHZHg5pcjg+cNNkYdSQYi9pQdPlAYUSFGoiOuZ3iOHv0h9RqOvv1htct1E8IZ87ASErJwnrDal08ocT8J6wleUBhQWvo9/p9YHWijQWvgDF0+sQzLqIXLG5MnhlUERZRrCFoqqJ6vi6fOGhKBxFtTEnj6KKYmYkBIfeK7o8lYJIB0hFqmd1NHqIUlOdNPnDVvRurI3as7vmQYSMxDlok/ERm/onWIaEE4Tw60gShbGUtgghVRyMKEwBwTlAy1koUg4mxKCRq+J6cHMTpYZJrrXXQQzhTsVOyWtbJc+8oqm104LXZ2r3j8osdoDoNd3mRFa2nSypDZYj6QztSSMkmrBl7oabIamfHdFd+1BX/D2cf/ALF/4oixXqfvZFN59IrP2mq+4s/9a23fCmOrD0c+fhmcD1hQS5AFS7dXpCEGrN7MPWU4JoOr7n1zjuPMLndlnxomCWiWkoNCzmYwdQfUNmBvgWLNUqTMKwahJNUpIcBXFgPCJd021SJkhMtYlqAKsaqh5nervcBAr5QNttnmIWvAAcSqkCoxUBHAlTA8YVFNmFpVrKUtiOQIq+bOz8PSPWu/D8Ut0KzfFi+Ebsh+sP3rsjaEBBK5YJFM6936MfbRAkbJzx3wtLVDhOIcmbONVhSaLNfdtE1PdJrLQdRVR46xnl7TwSlKUlCEp7qTxJJJ4ufSLki4bQSlPbqcsAyBQ1ZqcukV68bvIkKQtP3ktWeSsX4kqBr5aPCxWnkfK1J2gCFBqpfq0bb9ni//AA+zf3f9xcYYBGy/Z9OaxSeGL/uKyhPyPgN+L8y12aaXIOdCOdYmSg6SeJBr7rECxqcl3DGhyfd6iCkiYQkuNWjx4rc9iXAtywpqDDswVpx9YaxulPR/KEItg7aYgu6QF1/KtyCP7kqHRo60tjlb3JCCz84iBRDUzPz9YbnX5KlpmLWtOGX8bMSk0oQD8VRTjEezXqmaiXMQp0qYg9fI0IickNFoLrd+NfrHEzKl+HnT6eMNomO3X2PCIt62kolTFpzSkKGRHdIUfIQ/YCVjUxpStfHTrHJq2GWv1hU1TJLcfWOTVUoIH2Mg1fB72Wn1iOo/DEi+fj6fWIomO0afzZDH8EKV8XSEAUPMx1a2LmPILvClBid8I6QzOt8tBWCsYkSzMUkVUEJqThFYcFoCpYI4eUZ1t5eAs1tUpIxGZKZSRvUlSKnRwU+VIaEdUthZy0xLZM2sl/xpsQQszCnHiphHcxMau7dHYawSlSGrm7MdYzeftRKXeap5CEFMkhLKJSqY2FKVLIDAYyCWbu8IvtyT3kyca8SghGIu7qZyfF4pkVUDHK7GNrZpl2WZMoDKwTHIcdyag1GobSImy96iZLU0xcwhTYlpCCXYsKupIfMs77hHvtFvHBYJ5KT3kYBzWQAehr0EZts5tIbJa0oEzHJWlCVFVAlSkhRIOuAkpfUDkzKDlB0BzUZKzbTMdNQc+mkVza3OT/WfSDyLUlUsKBoUggioLszRXtrwR2BP5zXpEJL3ReL2YIvX/mSOvy3xXPtJrIkcJiv8Rxg1e837yT73QA+0M/cSf/MV/iI68PRyZ+GUCTRQO4jdvifNl1f+aZlwVT6RAw1gotPebip/91PKO088essoqU2jJBJowoCfAE9IslpvAAhUpEtCVJKCnvDUYSR+YEJU4o43RXLttgSlSWfGkJfcoLfmxGsGbBb0oWQtK1OzYQ+ofdv84nIpF0FrPbu3WMcxlM5SpXwgPRjllrm0XGReMiXKSjtk9wUIUKgB3ITw4Rj6batEzvEkOx5ZEfo+kWC8JqRLDITVqhgeZLnwDfKEkikclJhyftCMRmpUCZZCiWoA7M2taNA6fbpVsmrWlChMqoMAVVCQVcU4ve8Sm+5CUgGypWoO6lKVWi2NBTCSn/bxMMbGk/xKtfuyHyqCIdoSMtwJtJd3YzeCxiDF2LkKT0UD4iNB2EtDWSUl88X+aopu1NiShWEF2JPVZJ+kH9kZzWeWNxP+RhM28CuB1kNFu5JcuXNBwo/1g5LqlUVq57W8xYObAN1NYsdkWSk015R5kF7HpzE4O6np6ZQCve8USLwlEqAM6QtKuAlntErUcsIdY6welzcuniwik/axKx2UqSgFSS5V+JKGqxGhJAIyLx0Y93RDJsrKvLu9D2rsyDLnpxoKz3SuUSpeA5qYE1/mgkq9lSbtlpkq7OYgDLDm2MPi0U9dc4h7RykJuO65ktOGZiUVKDvkpKz1wp8Iq67wSlCMQWpsCmdkllHFjHF6c+MdEsd0QWZJvai97QbThSJZxmWsKmIID5TAEAtzq2XdI1gPsTe6gLVLnTMAMsoSlQPxzCUjPP4gORgfKvkTJKSXU8wGZ+IIMpLpalcWMhsnSegxN4YGWQUJViKGYkkAjUMe8w4AlhAUNqFc1rRo92bVTl3aFT3E4zexCgmjpUlsTZPVL6nnC9j584y7QtS1LTMn4peIksCHIAUSwcgdIoOz1/zVSP4fEcP8RJIU5JTiXiPPvJBY8Y0aZb0JBlSyAJanPNeJRSn+VOXMxHJHTf7OnC1NWadfB73T6wNlsCMtPSJ1+KZXT5wNSe+npEMr92bCv/NDtsD+ELksEtCLSa9IUg0MJ2UrYiFLMeUZLtnIULZNVMUGCzMI1IYFAHAgANwjXLT8A4ERjf2oTsVrUx0SkhtQGJ846Px9pUc/5W8bBWz6Au0IxhNFBw+ZGJeI/wArCvIBqxs112dKEJSkMBpxOfm8Y1slLw26QSxdRNRQgIUct9KcWjZbuI7JD1oOr8Yb8heyD+M7iwR9pSVLsE5OFyAlVK0Cg5HR4xW7rKJsxKFlgpw/i3WN42jtQRInEGqZSyNx7pZ+py4xhN3rCZ0s7lA8G4xfC/Uh+Qqkjf7hQE2eWlywSkeDCIO3BpI3YzTpBC7Zo7BBydI+UC9uF92ST+f5H6Rzb6qOvbTZWr4DKkkbz6hoB7d1kSjp2h/xg1f8wJFn4k16ogBtbPxSJQJ/GX8I6MXRy5nyU3sqZOd/jE9J754eqoesthVMLISCakAcEk7+DxDnJYrO4J9AH846jiOSl1atCfV9It+zln7QqIq2JqaOMPpFPsbEFydSS24Pnvi/7HXxIl2XCpaEzUlSsKu6VZMxNDlCSdFIc7lSvOS05WWfm9WHP5Z6T7JMxyML95Ff7R9HI8MohWyYCsnGl3c1AzzPKEy7UJagoLQCDvzG5hwjdAIypdW3axK2ZtKETz2lAos40UFAjKradYZtVqQtROIMouwCjnpkIhSralKy7mp08oblA4ZNv6fimE7yT0o3SDWz0wCSht5/yMVm1rxM4bNvYg3cs4dkgauelYWa9aHxupWX3Z2Y85Zyon1MXiwrGA8yIoWzE776YNyUt4mLvYpgw9ffPLOPOjGpv+h6rdwOoXv4e/OKn9pckGxTiSQyQQx1xJDHeC7NFnM4AeH0+UVX7SglVhm4tACK6hSW51OUHG/ZCZfizP7bfYVd9jlslaZIU6QplBapi2xJBdsLHx3xXLcsuSXJUc30GhAyo1IjyHJw6Eh+LGHrzA7qhqK8SNY9KqZ5blaHLqWshSAfiI1AqaPXh6RHtqi5SVYghwN1TXC1M3MOXcgnGB+Xe2oqONYYtCS4O8U4gU8HjLkXoL3GvDJmFg6Zktbl27rkZV3xarvvwz3IloQwDqS63JfMqdtaaRWLhSTJmNmVeLJdoP3YjCVFBDKYhgaUFDTOOfKk7O7BJpI32/poC6/l+ZgYuZVPSHNrLYETgHDlGv8AUYDJvhClpD1/eOPIvdl8TSxoLTZtekOJmUPX2YBf6iEsGNKfOghybfISlyCH0hK3KXsTLZaGQDxHrGU7XyBaLVMWCCEsAQaPn75xdb22gSJSyaMmj5Pp5xTJVmPYhhUklXNTfICOjEmtzmytPYBWJ5dqlH8q3fxEazZLU1nSz5AeYeMgmKadWlT9PUNF8u+83lpTWgGXOK5o3RPDKrR7b69Ws606rZI5EhR8k+YjOrVdSkAECrB+DxZtqJpmz5aMJwjvK5Asx/2t1hNssipktSWzSc95BIhsfrEGT2ky6bPXp2lkSzuwPJm3xH24t2OVJTmSTl/KK86mKrsVbZiZSpZHwOM2OhYdfWCd6qmzlSimUpQQCCxws7Zq0hZR97HjL0oHW6WJglpVPTLKd57zFsn5Q0q6JakgKtiWBoCRTN29IN2c4Up+5RXLHOBVnqSmmmcLtE9ZfuSsNAwmoZ1ULd3fm27xdPpf6EaXLK/LumzIqLQBRjhmAHmDQgNmIb/0uzhyJsvUHEXyI0GX7xYyiYkkFMio/wCqk5Nq1KDy4wwFzcLESW1+9Sczn8PtukPqZPSil3nKlJmDsyGObaO4qeRiHaWUnxq3qNKboPbXWSYrCshBancWF5sXYAezAG1qqWG/zh07JSVMgWebhLuza7umseE2rjN9whOHhHFS4YB3tPWEIqp9XjuHeI8+urwRQ32SVFLg5aA8qtDqEygfjUGbIKzFcm5aRHu60qehCTzI/X94NnPuFBGjhQV4ZPn4QrHQY2Qtf3k0kn4E5htSd8XS7rQSTu+fsxntk7RC8RCQFDCCnU13xYrqvvAkvxNSNRHLKPtZ2wyetMtktboHvWKj9pVpSLKpKi2Kgo5Kh3gOAdMS7DfZIajAPnoG3xU/tBvHtlSUaFZJ8s+hMSxwetFMs1pKjPs2BcsAVp40+Zjk+ViloP5e6/Uj5RJvmb30dTw0b0MQ5NppgbNQPBmB9QI7l9nm8OibZrM2JQOaGalS6ae9xgdbB93L4OPQ/OCpWEDET3RmzEtXjugTNmgoo5bfxDfKMjMIbOWlqMT39Kmo08DFguw/cpUHFADTUZh+gin3fajKxKSzpII/9XjBu67zYYMCcsWJ26cc4lki3wdOHIlszc/tAsc1doSZaAodmzleFjiVkPDxivS7utBI7ktxm8zPwSOEXXaxUwTklCARgzrm5plAZUqec0J/9Xyib/sUglpXIKmWa00ZMrn2i38YaNmtWvY9VKVo2RpBWRZZoUO7nvK4dmWWdmyPPwhNl9D7fv8AyVu9bttMxATgkq76CcLjupViL4tCwpDarktDkqCKl+7i18osiBNJIJRxLwooX+dHXKvWsPa7F0r/AJmZWnZa0LJKJKnxqBcNuKSHzeuUWW77ompCUrIVqotmxBbOgLeZg2Zyyzrlh25eaoQuaR/9+T4pc676wzkmKopAS27NzFzVLxy0oISEhqjCSSOFTnwhxGz6mACga/8ATd3y1oGpBBCUkhQmWfFUv3HfmS8Fu3QQ4mykMwqtKiSwc5sz5DhAbGSiVK7djFpmmZ2iVJXVihmozirQUtOyk2YcSZqpTABktX+p9eUPzL1SFMLTIA4FOT/1e2htV+kKATakAD4vgroGJNIZyRqXSEjYZagHtM8uag4X3UpXfy3w8r7PqBp82lMxu0YVD5xwbU5A2gV/ppmRUZOR58YdlbRoOdqbmRUeFf1geRA0/oif/R4lrbtZhZqFSa0Ob1AcecdXsQgJJxTnGQMw5buJYNTdxiXLv2VjJ/iQQQB68H1844u+pY//ACas47vSlN/pG8iNoQGteyqUiva117Qs3LX9Ipdr2GtWMlMkqlvRThmenlGmi+JZSWtABLUyzamWUMWO8ZOEvNwknR8tGpWlYyzL6M8SZm5+z+1qD9iUjiXiLL2LnkgMAc2L5MT6D3lGoyb2k/8AVVTRleTJy98YZm3shqTFn+xWdP5a6xvP+geBGcI2InAAqKEOAU4izhQzANWpDqvs2tLYu6xriBceXukXmbeORea1WOFRNW4PpDKL2SPxzSNzKArww84bzfoXwIr92/Z6oAha0EnJidzgc3PhBKTsIAogkgCgLip3jhz3c4mSrzSkuVLBAOaCa1bNNMjChtAn88wk/wAhNBX8vSN5hliiuhMjY9IJKXpRypw53a7vOJknZ9DOoF3YMzto76tqIiTL6S5784Vr3VO3Du8POHEXrLIznD+xefhCSyMpGCJirhlAOVLH9w9mIs/ZCTNIUFK7v9LV5s2cQxb2+NM8KYEhiWJqWIoYamXmrCSBPy/moRrlu1jKbBKP6F27YGQuuJdKUarH6xET9mUkKH3kwgVZg75ZvEux3xiHeM1SX/KrqCwrnD0+9UO0vtqN+FQY9RB8rRtEWuAZb/s2K2EhYAbvBZO8NlA8/ZXMAw9qjE9SXbgwaD3+pOH+9P8Aarr6R5d5jCCBOA5KHyjeZ/Qvij9AWz/ZgzqmzXS34QQzc4J3dsNZgolKlLOFmzAFK5Z5eMLmXwAlvvd2SqjUZZfSGUXqt2Umflpi155xnkY0YRXCNd2ou1MyaCrFRIFFKAzOgLPAM7OSiHZR/uWfnwiy7QpOMN+X5wNEk9nm0cuRvUymGtCBqtmZLju+Z+sctGzEksMG/U8ILKknQx4yjRyafpCqTKUgPZ9lJCT/AMpHgDD03Ziz1IlIc8BBCRLLmucP4HGcUlvECdMFS9mJDf8AKTluHzhY2ZkBvukeA3coK9lQDhHDp5QlsawSvZ6SC4lIcD8o+kesVyygpX3afAZcKQTXLrqaR2VJYnOBvdjXsV6dccrETgTmdAzkmJc25ZeFIwgV4VaJcyU6jzf35RKShkiuXtoEZN2F7UDpFzyxklNOEOKumWfwilffSJlnHX5Q+lAemZ0jVYrm0CZdklCaEHCFEOEuASAS5A1aJsy7kMzBx76QOvezSUCcucErAQV98ZN8KUNUM1GL+LxnyPtLXLA7KYtSKgpmJchx+FRL4a0cvkYpHG3wRnmrk09NhRqBppCBZEO2HLhw86RQLq+1GYlcuTaZSSCUjtEqIXhyBUmoKzR6hyY0uWtK0haASC7HLKnyMCUHHkMMykQJdjQTQAEBoeTZUbhVq7w3v3k8mWA7AfP39I5KR3RTIMGypGSHcmNLsqCkgtkffnEY2CWAA1PZf3wibOSGcDOhD88xDSpIw+/CDSbMpNEa1XZL/KNxycUzHv8ASLZ7HLBdgM/Bhn4+cErRlo3v6QxIAxGmgpxJ/eEXySH1PSRJ93yyXABb2YXYrKllYgKmgpQP9dYnlCSo0DNTwf5w0mUkPQGvqdYeaETZHmWROElg+W8PTMDSsJm2RLfCM/r46RMUA3OOKkjz5fvDY16sEm7BMuzoTQpDMo5DNxl4+kemSkBWEAaHoAHifNs4xPufzYdYZ/hx2hJ3bzCSGTEy7GgppxI8/oIbFkQEaZfT5xKRKGEUq1YQuyghhXd+kM1aQE2D19kVqlpUgrAqmjjj5jxhZsiWFBUPFY/hlS70XjUe69GDNMAYE76H/bwi0pSCARUe68I00GDfZbtoD3/7fmYhpNBrE7aAd8cvnEDGcIpo/wC8Sn/EkJi/hxFoz3frHMLNn7IiOJhf9PekOS55P7ROJWme7cJxE5Jh2TOCkuIQmWCC9KjjuhQQyi27dHQnaJNbkgqpyDxyG1mnSHFTM4FGOAVO/WFpENpW+nWFJoTuYQKCREqbFip3j4VaJqwcNB03QPnrYKrqRk/ukT0Lf3wECA0+mIQmFSk50yjs5gD76QlS20Jp6Q1E7B99WQzkTZSGCpkhaATkMRwueitIyyb9mS7PLM+1TpcmWgh69opReiUpSO8pWTfrGwJcrSRTuF9/xJJHlA43vImzDJWkGYiZ3EqS/eQCcY0GbDmN8WjJpURnFPkxu0ypdotwmy5KxIVM7SZLQxUmXjQkpA/NiNR/MGjdrLKCEpSgMkUAL5M9d2eUZ7tDZpKbZMUhCStSEFCkEBMqfLWFkqB34EuGyKt8Wa2bXWfs1pxqlqKTpVKikijVoWq2tIM7klQkWoN2w23e8T6R1Ry19vADZm+VTVYSoECUNzhQIBfV6H3WDip4Tnph82BhHFp0WjPUrPTMi2getNKP4R7s8SahqAkcx78IfJofe6GULoD6wBiBeSfugMmq+5v0enGG7KplKIOInCa0AGuHpiMTragFLVrSIUlQetaD5frCL5op/KSZkrvO3vl1gHYNqZU6fNkIcKlvVxUJUUKyyrv0LwXWgsXJd/Egg8soy2daUWK22ooT3gFLBLH41PQ5GtOLRVq7RN2qaexplktYm4il2BKKgNiT8RG8OW6GH5qK0OvIfrAy5ilMtKEgsEhuNHc8STBKaAemjtCxezQWnsxmZMSxY5EvpnoIjS15k0epetd0SLalLB2zJz3Zt4wySKgkPTw086QknQ6Vjvy55fOGLPe6Jc9aTnKkqnHTu5APvJJ8IkJIwnfFA2istpNonzZUyWAqUElGRwM1dGxOX3Ew8fZ0LJPoTZL07e0BVHWAVqzL0IBfQA9KxbbOHyIy5v4Rl2y1rlJJCypExFCogqQ70KilyAcq0aNJuq2JmICkkKBcUIUxDBnHvKDliDC9ty/X4fvByges93pE+/G7Qf0v4GBiiGJ4GI5V7MOH4ROpDkcoUksKx4ZM9RHVigESiWY7KNY6U5+cckpY1hUzXlFlfJJ8jaMs6gdGh0Jp74w2keYAh6YsUhm9gDaE0jwzrHRNGkJBq/KAMiHPFVcyfKJ0otWtQKfSIFomAk/3RLlzaACJJ02PJWkOFbt73xzsxiB1ZumfrHgawsGHsm0MKX98gDVK/B0fMxVdtrOZM2Ra5aSe8UzaUFO4tTbmzNO6IK3xeyLPa7MVuy0TUu7Jdpag/MpA6iK7eW1U20WaZISmWpUwKSpSSwCFDIAu7OxOtMqxfGpPdHNklH4sqVntKlTFurGvEcSsySSXNN5Lw3eNsGPCwBGbmrEO7EPSH7r2ItCSSVy0PnjVhb9GiedgjN75tErFkCAcgTlSozqH0jtp8HKo2NbPXuux/wDEmSoSAFJK8T9pMKaJGdcRFBx3Vt14faXY5c6Yh8aZcoTMaGIUslLS0VqplPwII0MAp1ml2RAlrUJuEqVVJwgEE90qDFeItSOTbPIQjHMs0kBUszEnCol2KgVpS5TQpoWoCYi4KTtlFJxWwTsf2syVmzIEsvNLTlVwyQoqSA7d40B3YeJaCcnbOVjTLAJBWEOFBkhRbEobnaj0BijoQhOCaCmXK+LAlIHaFtyvy1qc6NAS77e5muWCitiMmf8AD/cHEbxx6N5JLs261Ko2XebhlEGUpph0GADzrAu6dsZc6zyxMmJFoUWUioOInCMQPwucPjE6fas94GeVfekcEm4yPQx6ZxJFttOVW7wcs9MzwyjH7dIXMVNmo73Zq7xrXvqDJ8Xb+WLZtffU1BkdgMRKyCN5wUB4VV4RG2Y2hWhM+bPU65ZISCAUgqdkpDMX1J0EdUbXsSbi/Vh/Z20qMorUA5r5CDSZr5nN8t3L3lFXum9kiUxIBY06ekTEXiCpgc383iDb3KJINLYAu1AaDjX1iPLAIBoafSIVvtgSg7yOfvKIlnvJIQATkN/pWJSTu0Ui0lQd7Tw9+/3ivT7UJdqlzHAc4CTkysnfRwIclXqH+Ia6+HkfWK/etoStQSpQCSczTpzJp1h8adizkqHryuZFmvBQSMIWyg3EVAbRwYO2OQkJxMEqVU4aPxIFCaZ5xU732q/iZ6F9mECUkJeuJTZk6BlO3CJcu+0gVLx0TUmQhkibDtCplDl84ETlFlAHI/r9ImbXWnCsbylh4/pASVaXIL90v6RHL8mNhfogiibo7uxHLKHlzhQefh76QNkWyqTT6M8OKtgAHLlE0tiuolyLQXO/OJGPefdIDSbRUkaN6w72+F1E57+D5eVIeKa2BJrkIzVd0b48ZsClXoGqWyz6QzMvlKRmMxrBaZlJBdM6PKXU9ICyL6CnqA2/kD6wlV/yw5fTcc/rGqQdcR20T2UX3qHiHeCMiYwHIRTLdfoUo4a9OmsKn7WYU4QkltXABZqtnpA8UrB5o0XWXanPvjDF6Xv2Se6CVKC8JbupUkBsZ0BxeUUaRtiXcS9Kgq1ygxYb57azzVTFIlh+6CoAlmJoo5VHvKkcTtXwRnlVOip7Q2o9oET7YVJVUku6Uk5JBBIyGXDdEzZa1yEFRllBCTQFC1kjkwIDkForO2KwuaFJIIws6S4oTAu6LZ2eY7pZ9/SOyttjiT7NUtt5yiSo4mYAhMnCKOx75Bdz5CBStuO8GWssQGEuUKCmb58YCKlkpLIy/FoaAuzdM9DAQTghtfLzhI2GTssN23lLVaCyFF8is5EHQDjFlvVWKQoJGErQpiHqoF8y7jKnAxnV13iJcwzFAqLFmIFS2/SmUX//AFbHLlDsilJPdWVAurDUMBR28tdGboMSgEmbLlpIwFIIJBop1d1tzO3UQ3dd1qBOM/AzJdxx4BniwzLv+8xGkvFU6kguWbQgv08XrdZEyZh0QsAjf3gfEu46xrBXYIvS7F4k2hAUZjpUGq6kEGvIVfjFvnX92inAIBzfL39IrtkvRZQkpOACpGoemZ34dIu1nuhLDuAOmp5h92cLLGp89Fcc9PBStpbzOBWEHEmoyoR6/vFZua0LC8anU+aS7KrqN9fONZXdqPygnkNP19I6LFLH4Uvvwig5s+8xWONJUB+zspEoTcSuzSoIc4XTXCX8/pBGzSJzj4gQM/nFxMkbqGtA1P2hJlgZ06ePyEL44jWVuZd801UVKIyBOVf1hM25Zqh3SAeYoPfrFlmo3Fx0+u8+UdmS6Bn90Hzg6Im5KmdnpxIaYQGrmKh/r5xDt+wkyYnCZvdJ4nKuXWLmMLkE1bjT2IcIqzZZlqVrQnhGSijVZQ5WwK0KYzUFAPHEzD0eC0jYtCclKV75RYXpn0ppU/KPKNN/9wB8OsG0FQom/abe4lWpALv2T04rUPlFZs20TpACVEAbs/DLOLxtzZgq0JJSC0vd/MrygLZ5AZmPl7/eJ+NPdk03pW4Es9umqUBhKRniL8/0iVNtEwhnpuxDjqxMGUyno3kI6mQ2g8jDaEgr+oLkYxmxroS+tB1+cEJFpOEAS2L5jvdSG5RM7EBifX2coUlaRRxxr6wNKfQ/HYAmXfMJJxMH4u1dNOUMo2eOpJ6a9Ysy5yKM3mfCGlTg4cHfkYekAGWW6EpA4nqGetK65R2XciCcviLs+vun7QR7YN8OeZo/vlDkucwb3796xtgoHo2eQ4GEUOebnVuvlEiXccvVIPFh88s/OJfbOcsuuXv20cM5WSfR/M+8zGsNfQym7UgMEivCKFtTeABnJZB7wSkscTghLD+VgrxjQ5kxYQSxBY6Zs/08IyCfMlqWorUQrk4IJGLrUwr32Em6Q7Y5CcCu0KWOiiz8mzoXiPel3p7NE1KkZB0JUCQ41bLjHbCccxQckP3XZ6ZcHAhdplnsCVKJO4nIgtkeWkL2TXA/d9rxCXLZRJSSSFHCMBZmfXPwgFeMvCsh8i1OEWbZq6lTbPNmDKSob/xfEx4Bj1gHfkppgpmB6n31jRatpGcaSEoudQCCtQQFBwXq2EkU6eYifKtzTEsMlDvVYlIpQ0GsCFfg7xPDczjXlEi0IKSBhKavmaijU4MTTfDPcBcp9oBTzAKW90FSIjW+UZy5aSfiSBXIP+5iJcJxSHP5lfX55RLXbkC0SpYLzMIIAzBDUNaFoVjAWXKTLWhPw40hKRrQkl+Q9Y05GJgXpl8JLc/Mxlt8H/iLORooAtxWQ/hG1Wqz4WGIdBoOcNwPjSbdgGbLXXvEtuAHLWseRJORBY7yKjIgNl+8Gv4NKqqUQ+gYDzNP2hH8DJGa1H+4QbZWopg1Vnz351UquphAsoO478z5PWvpBnspYfCEnfiUY4qfL0EscgT5vAaZriBzZWpkw/KHpw84WizkgVV0A5boJLtqRmsB/wCT0rvjotlXClsdwDHyhRtSBYsBJZlEcyOGQ9/Nyfd1HwKO/MnJt8EVTsvjPMgenvzhqZajxpvWTu0EambX9EJN3qOUs0GoblC/9IOZQnxSDXrC12g7x4GEm1EVqeSBGoOphjbCWTPSQWZHDedTAFNmINVF/fl9Ysm1h+9H9I/yMVuUrXj8hD20QhBOKZ4WevxltKn9NIcTZf5hm53tHrMHUXr+8FDKAJYDMDLSA7KKNEJVkAzNcvw/P3WHpVnTTPprwGUWrsUj8I8BDMyiS1IWzWvoAiwHRB51PrHVXYpvgPX9TD6Z6vzHxMSrKHd60+kYayD/AKWWfCnm4hKLKX+OV4kn6QbElIFEjwHCI6decFGtkOz2YB3WD/Sk+9YlG7QfxHw+sInTDhzMIl1d68+kZoFscNhSAXUrJtBvEYBe1nZXOvnH0HIljcM93KMKvwd/qf8AIwBMisg3a+I6UzGkTrwkqTKSkgipUXpqWzzrDN3GquXyMMXh8Z5j1jdkC7bLXn2EhVnwAlctM3WqpjuncfuuzpvJiq7Q2bVJcIURuLHInyhmfeU0S2E2YB3aBamokNrEmQsmzuS5INTXUwiilJtdj+RSioVw+SvkF20iTbbWuYAFl8LsdS5cvv0jkwen0hg5xSxKDN12opsygkscRbg6RXnSA10JItMtSi5UcyXLnU6vBaxD/h1f1n/AQLlf8+Vz/wDjBFaLDcVjRMvCSiagFKip0gtUY1JbqkU4xrUxCM8IOrlW/wDc+8sosI/8Qs//AJg9ZkaZKTQcvkIZb7FobJiyE6iW/jSELmpZnBendT8o9MSHy90iPM9+cNpGskBbD9vrHFTv5vPn4xAlqL5+2MOLSHNPzfOFZqFr3kjzhYncW4QhSBSg9iFLPvxgBOGaOJ6H6e6dOJmtkW557usJnLL5nL5x6aPSGANTrWd9OQiMu2EZYiPGJk1NDA8Kr0+kB/Qa7P/Z"/>
          <p:cNvSpPr>
            <a:spLocks noChangeAspect="1" noChangeArrowheads="1"/>
          </p:cNvSpPr>
          <p:nvPr/>
        </p:nvSpPr>
        <p:spPr bwMode="auto">
          <a:xfrm>
            <a:off x="152400" y="-706438"/>
            <a:ext cx="2571750" cy="17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pic>
        <p:nvPicPr>
          <p:cNvPr id="43014" name="Picture 10" descr="http://t0.gstatic.com/images?q=tbn:ANd9GcQnNe8DMMnpFZsKpAM-J2qkJOBr-wZoIfyd1dUsgITdrEiAiLHwP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573463"/>
            <a:ext cx="42481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2" descr="http://t2.gstatic.com/images?q=tbn:ANd9GcQ4CkU_9D0d8ZYRjL8GLZwfPg7XjencVAXjZZgjMd96uyCkU2l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429000"/>
            <a:ext cx="424973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ROCIO\Desktop\BOGOTA\corte suprema de justicia\DSC04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0"/>
            <a:ext cx="9001125" cy="675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ROCIO\Desktop\BOGOTA\corte suprema de justicia\DSC05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ROCIO\Desktop\BOGOTA\corte suprema de justicia\DSC05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672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C:\Users\ROCIO\Desktop\BOGOTA\corte suprema de justicia\DSC050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3500438"/>
            <a:ext cx="44767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C:\Users\ROCIO\Desktop\BOGOTA\corte suprema de justicia\DSC049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214313"/>
            <a:ext cx="387032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C:\Users\ROCIO\Desktop\BOGOTA\palacio  nariño\SAM_428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43313"/>
            <a:ext cx="4500563"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251062"/>
          </a:xfrm>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s-ES" dirty="0" smtClean="0">
                <a:solidFill>
                  <a:schemeClr val="accent1">
                    <a:satMod val="150000"/>
                  </a:schemeClr>
                </a:solidFill>
                <a:ea typeface="+mj-ea"/>
              </a:rPr>
              <a:t>POLITICA ECONOMICA ENTRE 1978- 1982</a:t>
            </a:r>
            <a:endParaRPr lang="es-ES" dirty="0">
              <a:solidFill>
                <a:schemeClr val="accent1">
                  <a:satMod val="150000"/>
                </a:schemeClr>
              </a:solidFill>
              <a:ea typeface="+mj-ea"/>
            </a:endParaRPr>
          </a:p>
        </p:txBody>
      </p:sp>
      <p:sp>
        <p:nvSpPr>
          <p:cNvPr id="3" name="2 Marcador de contenido"/>
          <p:cNvSpPr>
            <a:spLocks noGrp="1"/>
          </p:cNvSpPr>
          <p:nvPr>
            <p:ph sz="half" idx="1"/>
          </p:nvPr>
        </p:nvSpPr>
        <p:spPr>
          <a:xfrm>
            <a:off x="457200" y="1773238"/>
            <a:ext cx="4038600" cy="4624387"/>
          </a:xfrm>
        </p:spPr>
        <p:txBody>
          <a:bodyPr rtlCol="0">
            <a:normAutofit fontScale="92500" lnSpcReduction="20000"/>
          </a:bodyPr>
          <a:lstStyle/>
          <a:p>
            <a:pPr marL="438912" indent="-320040" eaLnBrk="1" fontAlgn="auto" hangingPunct="1">
              <a:spcBef>
                <a:spcPts val="0"/>
              </a:spcBef>
              <a:spcAft>
                <a:spcPts val="0"/>
              </a:spcAft>
              <a:buFont typeface="Wingdings 2"/>
              <a:buChar char=""/>
              <a:defRPr/>
            </a:pPr>
            <a:r>
              <a:rPr lang="es-ES" dirty="0" smtClean="0">
                <a:ea typeface="+mn-ea"/>
              </a:rPr>
              <a:t>REDUCCION DE IMPUESTOS A GREMIOS ECONOMICOS</a:t>
            </a:r>
          </a:p>
          <a:p>
            <a:pPr marL="438912" indent="-320040" eaLnBrk="1" fontAlgn="auto" hangingPunct="1">
              <a:spcBef>
                <a:spcPts val="0"/>
              </a:spcBef>
              <a:spcAft>
                <a:spcPts val="0"/>
              </a:spcAft>
              <a:buFont typeface="Wingdings 2"/>
              <a:buChar char=""/>
              <a:defRPr/>
            </a:pPr>
            <a:r>
              <a:rPr lang="es-ES" dirty="0" smtClean="0">
                <a:ea typeface="+mn-ea"/>
              </a:rPr>
              <a:t>INVERSION ESTATAL EN INFRAESTRUCTURA</a:t>
            </a:r>
          </a:p>
          <a:p>
            <a:pPr marL="438912" indent="-320040" eaLnBrk="1" fontAlgn="auto" hangingPunct="1">
              <a:spcBef>
                <a:spcPts val="0"/>
              </a:spcBef>
              <a:spcAft>
                <a:spcPts val="0"/>
              </a:spcAft>
              <a:buFont typeface="Wingdings 2"/>
              <a:buChar char=""/>
              <a:defRPr/>
            </a:pPr>
            <a:r>
              <a:rPr lang="es-ES" dirty="0" smtClean="0">
                <a:ea typeface="+mn-ea"/>
              </a:rPr>
              <a:t>AUMENTO LA DEUDA EXTERNA EN 70%</a:t>
            </a:r>
          </a:p>
          <a:p>
            <a:pPr marL="438912" indent="-320040" eaLnBrk="1" fontAlgn="auto" hangingPunct="1">
              <a:spcBef>
                <a:spcPts val="0"/>
              </a:spcBef>
              <a:spcAft>
                <a:spcPts val="0"/>
              </a:spcAft>
              <a:buFont typeface="Wingdings 2"/>
              <a:buChar char=""/>
              <a:defRPr/>
            </a:pPr>
            <a:r>
              <a:rPr lang="es-ES" dirty="0" smtClean="0">
                <a:ea typeface="+mn-ea"/>
              </a:rPr>
              <a:t>REPRESA DE CHIVOR EN BOYACA</a:t>
            </a:r>
          </a:p>
          <a:p>
            <a:pPr marL="438912" indent="-320040" eaLnBrk="1" fontAlgn="auto" hangingPunct="1">
              <a:spcBef>
                <a:spcPts val="0"/>
              </a:spcBef>
              <a:spcAft>
                <a:spcPts val="0"/>
              </a:spcAft>
              <a:buFont typeface="Wingdings 2"/>
              <a:buChar char=""/>
              <a:defRPr/>
            </a:pPr>
            <a:r>
              <a:rPr lang="es-ES" dirty="0" smtClean="0">
                <a:ea typeface="+mn-ea"/>
              </a:rPr>
              <a:t>INTERCONEXION ELECTRICA DE LA COSTA ATLANTICA, TV A COLOR</a:t>
            </a:r>
          </a:p>
          <a:p>
            <a:pPr marL="438912" indent="-320040" eaLnBrk="1" fontAlgn="auto" hangingPunct="1">
              <a:spcBef>
                <a:spcPts val="0"/>
              </a:spcBef>
              <a:spcAft>
                <a:spcPts val="0"/>
              </a:spcAft>
              <a:buFont typeface="Wingdings 2"/>
              <a:buChar char=""/>
              <a:defRPr/>
            </a:pPr>
            <a:endParaRPr lang="es-ES" dirty="0">
              <a:ea typeface="+mn-ea"/>
            </a:endParaRPr>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1125538"/>
            <a:ext cx="46577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5" y="2908300"/>
            <a:ext cx="2373313"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7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388" y="5084763"/>
            <a:ext cx="2438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7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4675" y="3032125"/>
            <a:ext cx="22193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7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0063" y="4829175"/>
            <a:ext cx="22574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a:defRPr/>
            </a:pPr>
            <a:r>
              <a:rPr lang="es-CO" dirty="0" smtClean="0">
                <a:ea typeface="+mj-ea"/>
              </a:rPr>
              <a:t>GOBIERNO DE TURBAY </a:t>
            </a:r>
            <a:r>
              <a:rPr lang="es-CO" dirty="0">
                <a:ea typeface="+mj-ea"/>
              </a:rPr>
              <a:t>A</a:t>
            </a:r>
            <a:r>
              <a:rPr lang="es-CO" dirty="0" smtClean="0">
                <a:ea typeface="+mj-ea"/>
              </a:rPr>
              <a:t>YALA</a:t>
            </a:r>
            <a:endParaRPr lang="es-CO" dirty="0">
              <a:ea typeface="+mj-ea"/>
            </a:endParaRPr>
          </a:p>
        </p:txBody>
      </p:sp>
      <p:sp>
        <p:nvSpPr>
          <p:cNvPr id="5" name="3 Marcador de contenido"/>
          <p:cNvSpPr>
            <a:spLocks noGrp="1"/>
          </p:cNvSpPr>
          <p:nvPr>
            <p:ph sz="half" idx="2"/>
          </p:nvPr>
        </p:nvSpPr>
        <p:spPr>
          <a:xfrm>
            <a:off x="4648200" y="1773238"/>
            <a:ext cx="4038600" cy="4624387"/>
          </a:xfrm>
        </p:spPr>
        <p:txBody>
          <a:bodyPr>
            <a:normAutofit/>
          </a:bodyPr>
          <a:lstStyle/>
          <a:p>
            <a:pPr eaLnBrk="1" hangingPunct="1">
              <a:lnSpc>
                <a:spcPct val="80000"/>
              </a:lnSpc>
            </a:pPr>
            <a:r>
              <a:rPr lang="es-ES" sz="2600">
                <a:latin typeface="Corbel" charset="0"/>
              </a:rPr>
              <a:t>QUIEBRA DE MEDIANAS Y PEQUEÑAS EMPRESAS</a:t>
            </a:r>
          </a:p>
          <a:p>
            <a:pPr eaLnBrk="1" hangingPunct="1">
              <a:lnSpc>
                <a:spcPct val="80000"/>
              </a:lnSpc>
            </a:pPr>
            <a:r>
              <a:rPr lang="es-ES" sz="2600">
                <a:latin typeface="Corbel" charset="0"/>
              </a:rPr>
              <a:t>SE CREO EL DEPTO DE CAQUETA</a:t>
            </a:r>
          </a:p>
          <a:p>
            <a:pPr eaLnBrk="1" hangingPunct="1">
              <a:lnSpc>
                <a:spcPct val="80000"/>
              </a:lnSpc>
            </a:pPr>
            <a:r>
              <a:rPr lang="es-ES" sz="2600">
                <a:latin typeface="Corbel" charset="0"/>
              </a:rPr>
              <a:t>INCREMENTO DE EXPLOTACION PETROLERA POR COMPAÑIAS EXTRANJERAS </a:t>
            </a:r>
          </a:p>
          <a:p>
            <a:pPr eaLnBrk="1" hangingPunct="1">
              <a:lnSpc>
                <a:spcPct val="80000"/>
              </a:lnSpc>
            </a:pPr>
            <a:r>
              <a:rPr lang="es-ES" sz="2600">
                <a:latin typeface="Corbel" charset="0"/>
              </a:rPr>
              <a:t>SE INICIO LA CAMPAÑA DE ALFABETIZACION SIMON BOLIVAR</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844675"/>
            <a:ext cx="3843338"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3609975"/>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9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5" y="3609975"/>
            <a:ext cx="2557463"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scene3d>
              <a:camera prst="orthographicFront"/>
              <a:lightRig rig="threePt" dir="t">
                <a:rot lat="0" lon="0" rev="4800000"/>
              </a:lightRig>
            </a:scene3d>
          </a:bodyPr>
          <a:lstStyle/>
          <a:p>
            <a:pPr eaLnBrk="1" hangingPunct="1">
              <a:defRPr/>
            </a:pPr>
            <a:r>
              <a:rPr lang="es-ES" dirty="0" smtClean="0">
                <a:ea typeface="+mj-ea"/>
              </a:rPr>
              <a:t>DESANDINIZACION DEL PAIS</a:t>
            </a:r>
            <a:endParaRPr lang="es-ES" dirty="0">
              <a:ea typeface="+mj-ea"/>
            </a:endParaRPr>
          </a:p>
        </p:txBody>
      </p:sp>
      <p:sp>
        <p:nvSpPr>
          <p:cNvPr id="13315" name="2 Marcador de contenido"/>
          <p:cNvSpPr>
            <a:spLocks noGrp="1"/>
          </p:cNvSpPr>
          <p:nvPr>
            <p:ph sz="half" idx="1"/>
          </p:nvPr>
        </p:nvSpPr>
        <p:spPr>
          <a:xfrm>
            <a:off x="457200" y="1773238"/>
            <a:ext cx="4038600" cy="4624387"/>
          </a:xfrm>
        </p:spPr>
        <p:txBody>
          <a:bodyPr/>
          <a:lstStyle/>
          <a:p>
            <a:pPr eaLnBrk="1" hangingPunct="1"/>
            <a:r>
              <a:rPr lang="es-ES" sz="2400">
                <a:latin typeface="Corbel" charset="0"/>
              </a:rPr>
              <a:t>EL URABA SE CONVIERTE EN UN EMPORIO BANANERO, GANADERO, AGROINDUSTRIAL DONDE LA VIOLENCIA TIENE SU PRESENCIA ATERRADORA</a:t>
            </a:r>
          </a:p>
          <a:p>
            <a:pPr eaLnBrk="1" hangingPunct="1"/>
            <a:r>
              <a:rPr lang="es-ES" sz="2400">
                <a:latin typeface="Corbel" charset="0"/>
              </a:rPr>
              <a:t>EL PETROLEO DEL PUTUMAYO  Y ARAUCA, EL ORO DE GUAINIA ATRAEN A LOS INVERSIONISTAS EXTRANJEROS</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775" y="1484313"/>
            <a:ext cx="19050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48431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436938"/>
            <a:ext cx="4556125"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775" y="5049838"/>
            <a:ext cx="24526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3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5029200"/>
            <a:ext cx="211613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s-ES" dirty="0" smtClean="0">
                <a:solidFill>
                  <a:schemeClr val="accent1">
                    <a:satMod val="150000"/>
                  </a:schemeClr>
                </a:solidFill>
                <a:ea typeface="+mj-ea"/>
              </a:rPr>
              <a:t>ESTATUTO DE SEGURIDAD  1978</a:t>
            </a:r>
            <a:endParaRPr lang="es-ES" dirty="0">
              <a:solidFill>
                <a:schemeClr val="accent1">
                  <a:satMod val="150000"/>
                </a:schemeClr>
              </a:solidFill>
              <a:ea typeface="+mj-ea"/>
            </a:endParaRPr>
          </a:p>
        </p:txBody>
      </p:sp>
      <p:sp>
        <p:nvSpPr>
          <p:cNvPr id="14339" name="2 Marcador de contenido"/>
          <p:cNvSpPr>
            <a:spLocks noGrp="1"/>
          </p:cNvSpPr>
          <p:nvPr>
            <p:ph idx="1"/>
          </p:nvPr>
        </p:nvSpPr>
        <p:spPr/>
        <p:txBody>
          <a:bodyPr/>
          <a:lstStyle/>
          <a:p>
            <a:pPr eaLnBrk="1" hangingPunct="1"/>
            <a:r>
              <a:rPr lang="es-ES">
                <a:latin typeface="Corbel" charset="0"/>
              </a:rPr>
              <a:t>DECRETO 1923 DE 1978</a:t>
            </a:r>
          </a:p>
          <a:p>
            <a:pPr eaLnBrk="1" hangingPunct="1"/>
            <a:r>
              <a:rPr lang="es-ES">
                <a:latin typeface="Corbel" charset="0"/>
              </a:rPr>
              <a:t>OBJETIVO: CONTROLARLAS ACCIONES SUBVERSIVAS</a:t>
            </a:r>
          </a:p>
          <a:p>
            <a:pPr eaLnBrk="1" hangingPunct="1"/>
            <a:r>
              <a:rPr lang="es-ES">
                <a:latin typeface="Corbel" charset="0"/>
              </a:rPr>
              <a:t>OTORGA : A FUERZAS ARMADAS AMPLIAS FACULTADES PARA COMBATIR ACTIVIDADES DE GRUPOS ARMADOS EN CAMPO Y CIUDAD</a:t>
            </a:r>
          </a:p>
          <a:p>
            <a:pPr eaLnBrk="1" hangingPunct="1"/>
            <a:endParaRPr lang="es-ES">
              <a:latin typeface="Corbe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scene3d>
              <a:camera prst="orthographicFront"/>
              <a:lightRig rig="threePt" dir="t">
                <a:rot lat="0" lon="0" rev="4800000"/>
              </a:lightRig>
            </a:scene3d>
          </a:bodyPr>
          <a:lstStyle/>
          <a:p>
            <a:pPr eaLnBrk="1" fontAlgn="auto" hangingPunct="1">
              <a:spcAft>
                <a:spcPts val="0"/>
              </a:spcAft>
              <a:defRPr/>
            </a:pPr>
            <a:r>
              <a:rPr lang="es-ES" dirty="0" smtClean="0">
                <a:solidFill>
                  <a:schemeClr val="accent1">
                    <a:satMod val="150000"/>
                  </a:schemeClr>
                </a:solidFill>
                <a:ea typeface="+mj-ea"/>
              </a:rPr>
              <a:t>SEGUNDO PARO CIVICO NACIONAL</a:t>
            </a:r>
            <a:endParaRPr lang="es-ES" dirty="0">
              <a:solidFill>
                <a:schemeClr val="accent1">
                  <a:satMod val="150000"/>
                </a:schemeClr>
              </a:solidFill>
              <a:ea typeface="+mj-ea"/>
            </a:endParaRPr>
          </a:p>
        </p:txBody>
      </p:sp>
      <p:sp>
        <p:nvSpPr>
          <p:cNvPr id="3" name="2 Marcador de contenido"/>
          <p:cNvSpPr>
            <a:spLocks noGrp="1"/>
          </p:cNvSpPr>
          <p:nvPr>
            <p:ph idx="1"/>
          </p:nvPr>
        </p:nvSpPr>
        <p:spPr/>
        <p:txBody>
          <a:bodyPr>
            <a:normAutofit/>
          </a:bodyPr>
          <a:lstStyle/>
          <a:p>
            <a:pPr eaLnBrk="1" hangingPunct="1">
              <a:lnSpc>
                <a:spcPct val="90000"/>
              </a:lnSpc>
            </a:pPr>
            <a:r>
              <a:rPr lang="es-ES">
                <a:latin typeface="Corbel" charset="0"/>
              </a:rPr>
              <a:t>EL GOBIERNO SUSPENDE LA PERSONERIA JURIDICA  POR UN AÑO A LOS SINDICATOS Y CONFEDERACIONES OBRERAS QUE PARTICIPARON DEL PARO.</a:t>
            </a:r>
          </a:p>
          <a:p>
            <a:pPr eaLnBrk="1" hangingPunct="1">
              <a:lnSpc>
                <a:spcPct val="90000"/>
              </a:lnSpc>
            </a:pPr>
            <a:r>
              <a:rPr lang="es-ES">
                <a:latin typeface="Corbel" charset="0"/>
              </a:rPr>
              <a:t>HUBO ARRESTOS DE VARIOS LIDERES SINDICALES( 1981 : 2203 PERSONAS DETENIDAS, TORTURADAS 452, ASESINADAS 268, 97 DESAPARECIDOS Y 17 ASILADOS POLITICOS) </a:t>
            </a:r>
          </a:p>
          <a:p>
            <a:pPr eaLnBrk="1" hangingPunct="1">
              <a:lnSpc>
                <a:spcPct val="90000"/>
              </a:lnSpc>
            </a:pPr>
            <a:r>
              <a:rPr lang="es-ES">
                <a:latin typeface="Corbel" charset="0"/>
              </a:rPr>
              <a:t> MILITARIZACION DE CIUDADES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2600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47625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914400"/>
            <a:ext cx="2362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3" y="2492375"/>
            <a:ext cx="301942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4763" y="26289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7025" y="266065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113" y="4652963"/>
            <a:ext cx="1762125" cy="22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775" y="483076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5963" y="485298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499</TotalTime>
  <Words>1360</Words>
  <Application>Microsoft Macintosh PowerPoint</Application>
  <PresentationFormat>Presentación en pantalla (4:3)</PresentationFormat>
  <Paragraphs>141</Paragraphs>
  <Slides>38</Slides>
  <Notes>25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Arial</vt:lpstr>
      <vt:lpstr>Corbel</vt:lpstr>
      <vt:lpstr>Wingdings 2</vt:lpstr>
      <vt:lpstr>Wingdings</vt:lpstr>
      <vt:lpstr>Wingdings 3</vt:lpstr>
      <vt:lpstr>Calibri</vt:lpstr>
      <vt:lpstr>Módulo</vt:lpstr>
      <vt:lpstr>CONFLICTO ARMADO COLOMBIANO</vt:lpstr>
      <vt:lpstr>PRESIDENTES</vt:lpstr>
      <vt:lpstr>1978 – 1982 JULIO CESAR TURBAY AYALA</vt:lpstr>
      <vt:lpstr>POLITICA ECONOMICA ENTRE 1978- 1982</vt:lpstr>
      <vt:lpstr>GOBIERNO DE TURBAY AYALA</vt:lpstr>
      <vt:lpstr>DESANDINIZACION DEL PAIS</vt:lpstr>
      <vt:lpstr>ESTATUTO DE SEGURIDAD  1978</vt:lpstr>
      <vt:lpstr>SEGUNDO PARO CIVICO NACIONAL</vt:lpstr>
      <vt:lpstr>Presentación de PowerPoint</vt:lpstr>
      <vt:lpstr>MAS : MUERTE A SECUESTRADORES</vt:lpstr>
      <vt:lpstr>Presentación de PowerPoint</vt:lpstr>
      <vt:lpstr>ACCIONES DEL M-19</vt:lpstr>
      <vt:lpstr>Presentación de PowerPoint</vt:lpstr>
      <vt:lpstr>LA ECONOMIA</vt:lpstr>
      <vt:lpstr>RELACIONES INTERNACIONALES</vt:lpstr>
      <vt:lpstr>GOBIERNO DE BELISARIO BETANCOURT 1982- 1986</vt:lpstr>
      <vt:lpstr>CRISIS DEL SISTEMA DEMOCRATICO </vt:lpstr>
      <vt:lpstr>DIVISION DEL LIBERALISMO</vt:lpstr>
      <vt:lpstr>ASESINATO DE GALAN POR EL CARTEL DE MEDELLIN</vt:lpstr>
      <vt:lpstr>PROGRAMA Y GESTION PRESIDENCIAL</vt:lpstr>
      <vt:lpstr>ECONOMIA DURANTE EL GNO DE BELISARIO 1982-1986</vt:lpstr>
      <vt:lpstr>POLITICA INTERNACIONAL</vt:lpstr>
      <vt:lpstr>GRUPO CONTADORA</vt:lpstr>
      <vt:lpstr>LOS NO ALINEADOS</vt:lpstr>
      <vt:lpstr>ACONTECIMIENTOS</vt:lpstr>
      <vt:lpstr>ASESINATO DE RODRIGO LARA BONILLA</vt:lpstr>
      <vt:lpstr>ACONTECIMIENTOS</vt:lpstr>
      <vt:lpstr>Presentación de PowerPoint</vt:lpstr>
      <vt:lpstr>PROCESO DE PAZ</vt:lpstr>
      <vt:lpstr>Presentación de PowerPoint</vt:lpstr>
      <vt:lpstr>PROCESO DE PAZ</vt:lpstr>
      <vt:lpstr>CONTRADICCIONES DEL PROCESO DE PAZ</vt:lpstr>
      <vt:lpstr>Presentación de PowerPoint</vt:lpstr>
      <vt:lpstr>Que fue la toma del palacio?</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CONFLICTO ARMADO COLOMBIANO</dc:title>
  <dc:creator>ROCIO</dc:creator>
  <cp:lastModifiedBy>Omar Javier Gonzalez Varela</cp:lastModifiedBy>
  <cp:revision>34</cp:revision>
  <dcterms:created xsi:type="dcterms:W3CDTF">2013-02-28T00:40:59Z</dcterms:created>
  <dcterms:modified xsi:type="dcterms:W3CDTF">2013-03-08T23:47:34Z</dcterms:modified>
</cp:coreProperties>
</file>