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80" r:id="rId3"/>
    <p:sldId id="281" r:id="rId4"/>
    <p:sldId id="258" r:id="rId5"/>
    <p:sldId id="272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77" r:id="rId14"/>
    <p:sldId id="265" r:id="rId15"/>
    <p:sldId id="273" r:id="rId16"/>
    <p:sldId id="274" r:id="rId17"/>
    <p:sldId id="278" r:id="rId18"/>
    <p:sldId id="27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4CDF-8308-384D-B424-24F4BCFD9F25}" type="datetimeFigureOut">
              <a:rPr lang="es-ES" smtClean="0"/>
              <a:t>5/11/17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DECFE-BE23-F54D-A633-F85741722FB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880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23" indent="-256432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728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019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311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6602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6893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7185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476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3EC0EE-B634-3048-8AFE-5508B3D84426}" type="slidenum">
              <a:rPr lang="es-ES" sz="1100">
                <a:latin typeface="Tahoma" charset="0"/>
                <a:cs typeface="DejaVu Sans" charset="0"/>
              </a:rPr>
              <a:pPr/>
              <a:t>8</a:t>
            </a:fld>
            <a:endParaRPr lang="es-ES" sz="1100">
              <a:latin typeface="Tahoma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E582F4-CCCA-6549-91F3-CF1EF0D69FB5}" type="slidenum">
              <a:rPr lang="es-ES">
                <a:latin typeface="Calibri" charset="0"/>
              </a:rPr>
              <a:pPr eaLnBrk="1" hangingPunct="1"/>
              <a:t>13</a:t>
            </a:fld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952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23" indent="-256432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728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019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311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6602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6893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7185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476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70560E-71BF-9B47-AA88-D1F8AA4B7021}" type="slidenum">
              <a:rPr lang="es-ES" sz="1100">
                <a:latin typeface="Tahoma" charset="0"/>
                <a:cs typeface="DejaVu Sans" charset="0"/>
              </a:rPr>
              <a:pPr/>
              <a:t>14</a:t>
            </a:fld>
            <a:endParaRPr lang="es-ES" sz="1100">
              <a:latin typeface="Tahoma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972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23" indent="-256432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728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019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311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6602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6893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7185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476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34E33D-55EB-5147-8BFB-FDC9DA4BD9B2}" type="slidenum">
              <a:rPr lang="es-ES" sz="1100">
                <a:latin typeface="Tahoma" charset="0"/>
                <a:cs typeface="DejaVu Sans" charset="0"/>
              </a:rPr>
              <a:pPr/>
              <a:t>19</a:t>
            </a:fld>
            <a:endParaRPr lang="es-ES" sz="1100">
              <a:latin typeface="Tahoma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1013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23" indent="-256432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728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019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311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6602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6893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7185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476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DDBEA3-9B3C-CF49-911A-4142346B04D1}" type="slidenum">
              <a:rPr lang="es-ES" sz="1100">
                <a:latin typeface="Tahoma" charset="0"/>
                <a:cs typeface="DejaVu Sans" charset="0"/>
              </a:rPr>
              <a:pPr/>
              <a:t>22</a:t>
            </a:fld>
            <a:endParaRPr lang="es-ES" sz="1100">
              <a:latin typeface="Tahoma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1034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23" indent="-256432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728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019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311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6602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6893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7185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476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77070C-3317-2F4E-A8FA-68B7F0C1064E}" type="slidenum">
              <a:rPr lang="es-ES" sz="1100">
                <a:latin typeface="Tahoma" charset="0"/>
                <a:cs typeface="DejaVu Sans" charset="0"/>
              </a:rPr>
              <a:pPr/>
              <a:t>23</a:t>
            </a:fld>
            <a:endParaRPr lang="es-ES" sz="1100">
              <a:latin typeface="Tahoma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1054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23" indent="-256432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5728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6019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6311" indent="-205146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6602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6893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7185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476" indent="-20514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AFD3EF-367F-EF4C-AF0E-67BF2DC9C90A}" type="slidenum">
              <a:rPr lang="es-ES" sz="1100">
                <a:latin typeface="Tahoma" charset="0"/>
                <a:cs typeface="DejaVu Sans" charset="0"/>
              </a:rPr>
              <a:pPr/>
              <a:t>24</a:t>
            </a:fld>
            <a:endParaRPr lang="es-ES" sz="1100">
              <a:latin typeface="Tahoma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46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52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67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E314-90E1-4E4F-8A92-912FBB3159D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28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49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2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6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91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31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0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5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1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7BA3-7A24-CF42-A617-1025D0502A0A}" type="datetimeFigureOut">
              <a:rPr lang="es-ES" smtClean="0"/>
              <a:t>5/11/17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01C8-397C-974C-8C5A-531F8895A2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9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ectivodeabogados.org/article.php3?id_article=641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ana.com/wf_InfoArticulo.aspx?IdArt=107912" TargetMode="External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iempo.com/justicia/2007-04-24/ARTICULO-WEB-NOTA_INTERIOR-3525023.html" TargetMode="External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ocol.org/es/Inicio/Archivo_de_noticias/Junio07/71.htm" TargetMode="External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ana.com/wf_InfoArticulo.aspx?IdArt=104450" TargetMode="External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aparecidos.org/colombia/fmcepeda/genocidio-up/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CONFLICTO AÑOS 90 Y PRIMERA DECADA DEL SIGLO XXI</a:t>
            </a:r>
          </a:p>
        </p:txBody>
      </p:sp>
    </p:spTree>
    <p:extLst>
      <p:ext uri="{BB962C8B-B14F-4D97-AF65-F5344CB8AC3E}">
        <p14:creationId xmlns:p14="http://schemas.microsoft.com/office/powerpoint/2010/main" val="16060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0"/>
            <a:ext cx="53578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573463"/>
            <a:ext cx="47910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7085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0"/>
            <a:ext cx="39560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4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Masacres de paramilitares</a:t>
            </a:r>
          </a:p>
        </p:txBody>
      </p:sp>
      <p:sp>
        <p:nvSpPr>
          <p:cNvPr id="92162" name="CuadroTexto 3"/>
          <p:cNvSpPr txBox="1">
            <a:spLocks noChangeArrowheads="1"/>
          </p:cNvSpPr>
          <p:nvPr/>
        </p:nvSpPr>
        <p:spPr bwMode="auto">
          <a:xfrm>
            <a:off x="755650" y="1700213"/>
            <a:ext cx="3600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800"/>
              <a:t>Mejor Esquina. 3 de abril 1988. municipio. Buenavista , Cordoba . En la fiesta 15 hombres de “ los tangueros” masacraron a 30 campesinos</a:t>
            </a:r>
          </a:p>
          <a:p>
            <a:endParaRPr lang="es-ES" sz="1800"/>
          </a:p>
        </p:txBody>
      </p:sp>
      <p:sp>
        <p:nvSpPr>
          <p:cNvPr id="5" name="Rectángulo 4"/>
          <p:cNvSpPr/>
          <p:nvPr/>
        </p:nvSpPr>
        <p:spPr>
          <a:xfrm>
            <a:off x="251520" y="3140968"/>
            <a:ext cx="4320480" cy="312607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0" r="-7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166" name="CuadroTexto 6"/>
          <p:cNvSpPr txBox="1">
            <a:spLocks noChangeArrowheads="1"/>
          </p:cNvSpPr>
          <p:nvPr/>
        </p:nvSpPr>
        <p:spPr bwMode="auto">
          <a:xfrm>
            <a:off x="4859338" y="1484313"/>
            <a:ext cx="3529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800"/>
              <a:t>12 de noviembre de 1988. municipio los córdobas  6 campesinos  decapitados a machetazos  en la finca la puya</a:t>
            </a:r>
          </a:p>
        </p:txBody>
      </p:sp>
      <p:pic>
        <p:nvPicPr>
          <p:cNvPr id="92167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3829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8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 charset="0"/>
                <a:ea typeface="MS PGothic" charset="0"/>
              </a:rPr>
              <a:t>Masacres paramilitares</a:t>
            </a:r>
          </a:p>
        </p:txBody>
      </p:sp>
      <p:sp>
        <p:nvSpPr>
          <p:cNvPr id="93186" name="CuadroTexto 4"/>
          <p:cNvSpPr txBox="1">
            <a:spLocks noChangeArrowheads="1"/>
          </p:cNvSpPr>
          <p:nvPr/>
        </p:nvSpPr>
        <p:spPr bwMode="auto">
          <a:xfrm>
            <a:off x="900113" y="1700213"/>
            <a:ext cx="734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dirty="0"/>
              <a:t>De 1980 a 1993 En Cordoba 40 masacres y 200 crímenes  políticos</a:t>
            </a:r>
          </a:p>
          <a:p>
            <a:endParaRPr lang="es-ES" sz="2800" dirty="0"/>
          </a:p>
          <a:p>
            <a:r>
              <a:rPr lang="es-ES" sz="2800" dirty="0" smtClean="0"/>
              <a:t>14 </a:t>
            </a:r>
            <a:r>
              <a:rPr lang="es-ES" sz="2800" dirty="0"/>
              <a:t>de julio de 1997  masacre de </a:t>
            </a:r>
            <a:r>
              <a:rPr lang="es-ES" sz="2800" dirty="0" err="1" smtClean="0"/>
              <a:t>Mapiripán</a:t>
            </a:r>
            <a:endParaRPr lang="es-ES" sz="2800" dirty="0"/>
          </a:p>
        </p:txBody>
      </p:sp>
      <p:pic>
        <p:nvPicPr>
          <p:cNvPr id="93187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6" y="3673847"/>
            <a:ext cx="41529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0.gstatic.com/images?q=tbn:ANd9GcT8s0MvZDlWQu0NplL2Sbeud_65Ur852qkrO43HYbsAbe3gFh3i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59" y="3673847"/>
            <a:ext cx="26241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0.gstatic.com/images?q=tbn:ANd9GcT8s0MvZDlWQu0NplL2Sbeud_65Ur852qkrO43HYbsAbe3gFh3i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6241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t1.gstatic.com/images?q=tbn:ANd9GcQNGoDbVauuOggTvdBH3GeJpuOYEg54EtBaCechyJO21UCMFQV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0063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t2.gstatic.com/images?q=tbn:ANd9GcRmYbc1m10Wgs9DNWg5BKFVwiTCwbzA3tcwEpynypmEV-kSgqZ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86063"/>
            <a:ext cx="2714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t1.gstatic.com/images?q=tbn:ANd9GcRO1eEzqOntJbsE3tSvXaWP4OnaDTsiyKuxvFbKp8t2qxSs44K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85750"/>
            <a:ext cx="2905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t0.gstatic.com/images?q=tbn:ANd9GcT2hqJ2678AYrT9MiM9u-_flJxFnUS9gSiIYAsZ4Y0brQ1Qkrwh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9289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http://t2.gstatic.com/images?q=tbn:ANd9GcT5t9OoIuUG9rj0kk1UEK_lUqSGuhuENTRertdG6LgfQb64GwFw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http://t2.gstatic.com/images?q=tbn:ANd9GcRexKzh9oJuMdYgDmsuyw2BvyBu1lXX-bqPeY9ygm1CPaoh4PywXvlxEQQn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72063"/>
            <a:ext cx="27860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6" descr="http://t2.gstatic.com/images?q=tbn:ANd9GcT2aNt3izQiNf9nMC_fOW7rLImUoYMYotWsSUsgNV2oJaNnt0U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010150"/>
            <a:ext cx="49291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t0.gstatic.com/images?q=tbn:ANd9GcT8s0MvZDlWQu0NplL2Sbeud_65Ur852qkrO43HYbsAbe3gFh3i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6241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2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71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>
                <a:latin typeface="Tahoma" charset="0"/>
              </a:rPr>
              <a:t>Masacre de Ituango (Antioquia)</a:t>
            </a:r>
          </a:p>
        </p:txBody>
      </p:sp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1192213" y="32464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  <a:p>
            <a:endParaRPr lang="es-E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4925" y="6264275"/>
            <a:ext cx="784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Véase:</a:t>
            </a:r>
            <a:b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s-ES" sz="1000" i="1">
                <a:effectLst>
                  <a:outerShdw blurRad="38100" dist="38100" dir="2700000" algn="tl">
                    <a:srgbClr val="000000"/>
                  </a:outerShdw>
                </a:effectLst>
              </a:rPr>
              <a:t>CONDENA AL ESTADO COLOMBIANO POR MASACRES DE ITUANGO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. Comisión Intereclesial Justicia y Paz. Jueves, 3 agosto 2006. </a:t>
            </a:r>
            <a:b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http://www.colectivodeabogados.org/article.php3?id_article=641</a:t>
            </a:r>
            <a:endParaRPr lang="es-E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300788" y="981075"/>
            <a:ext cx="2663825" cy="38877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s-ES_tradnl" sz="1500">
                <a:latin typeface="Tahoma" charset="0"/>
                <a:ea typeface="MS PGothic" charset="0"/>
              </a:rPr>
              <a:t>La responsabilidad del Estado se deriva de los actos de omisión, aquiescencia y colaboración por parte de miembros de la Fuerza Pública apostados en el Municipio de Ituango con grupos paramilitares pertenecientes a las Autodefensas Unidas de Colombia (AUC) que perpetraron sucesivas incursiones armadas en ese Municipio asesinando a su paso a civiles en estado de indefensión, despojando a otros de sus bienes y generando terror y desplazamiento”. </a:t>
            </a:r>
            <a:endParaRPr lang="es-ES" sz="1500">
              <a:latin typeface="Tahoma" charset="0"/>
              <a:ea typeface="MS PGothic" charset="0"/>
            </a:endParaRPr>
          </a:p>
        </p:txBody>
      </p:sp>
      <p:pic>
        <p:nvPicPr>
          <p:cNvPr id="94213" name="Picture 7" descr="Ituan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568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9"/>
          <p:cNvSpPr>
            <a:spLocks noChangeArrowheads="1"/>
          </p:cNvSpPr>
          <p:nvPr/>
        </p:nvSpPr>
        <p:spPr bwMode="auto">
          <a:xfrm>
            <a:off x="971550" y="5300663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000000"/>
                </a:solidFill>
              </a:rPr>
              <a:t>Los medios de comunicación no insistieron en la noticia.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Nadie marchó por ello. No hubo rechazo. Nadie habló de terrorismo.</a:t>
            </a:r>
          </a:p>
        </p:txBody>
      </p:sp>
    </p:spTree>
    <p:extLst>
      <p:ext uri="{BB962C8B-B14F-4D97-AF65-F5344CB8AC3E}">
        <p14:creationId xmlns:p14="http://schemas.microsoft.com/office/powerpoint/2010/main" val="5443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Gobierno de  Ernesto Samper Pizano 1994 a 1998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Candidato liberal . </a:t>
            </a:r>
            <a:endParaRPr lang="es-ES" dirty="0"/>
          </a:p>
          <a:p>
            <a:r>
              <a:rPr lang="es-ES" dirty="0" smtClean="0"/>
              <a:t>Candidato del partido Nueva Fuerza democrática</a:t>
            </a:r>
          </a:p>
          <a:p>
            <a:r>
              <a:rPr lang="es-ES" dirty="0" smtClean="0"/>
              <a:t>Lema de su gobierno :”El salto social”</a:t>
            </a:r>
          </a:p>
          <a:p>
            <a:r>
              <a:rPr lang="es-ES" dirty="0" smtClean="0"/>
              <a:t>Campaña electoral con dinero del cartel de Cali . Proceso 8000</a:t>
            </a:r>
          </a:p>
          <a:p>
            <a:r>
              <a:rPr lang="es-ES" dirty="0" smtClean="0"/>
              <a:t>Creo el </a:t>
            </a:r>
            <a:r>
              <a:rPr lang="es-ES" dirty="0" err="1" smtClean="0"/>
              <a:t>Sisben</a:t>
            </a:r>
            <a:r>
              <a:rPr lang="es-ES" dirty="0" smtClean="0"/>
              <a:t> , ministerio de cultura. Entrega tierras a </a:t>
            </a:r>
            <a:r>
              <a:rPr lang="es-ES" dirty="0" err="1" smtClean="0"/>
              <a:t>indigenas</a:t>
            </a:r>
            <a:endParaRPr lang="es-ES" dirty="0"/>
          </a:p>
        </p:txBody>
      </p:sp>
      <p:pic>
        <p:nvPicPr>
          <p:cNvPr id="6" name="Marcador de contenido 5" descr="samperne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b="8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20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Gobierno de ANDRES PASTRANA ARANGO 1998 - 2002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GESTION PLAN COLOMBIA </a:t>
            </a:r>
          </a:p>
          <a:p>
            <a:r>
              <a:rPr lang="es-ES" dirty="0" smtClean="0"/>
              <a:t>FALLIDO PROCESO DE PAZ CON LAS FARC</a:t>
            </a:r>
          </a:p>
          <a:p>
            <a:r>
              <a:rPr lang="es-ES" dirty="0" smtClean="0"/>
              <a:t>DESMILITARIZACION DEL SUR OCCIDENTE COLOMBIANO</a:t>
            </a:r>
            <a:endParaRPr lang="es-ES" dirty="0"/>
          </a:p>
        </p:txBody>
      </p:sp>
      <p:pic>
        <p:nvPicPr>
          <p:cNvPr id="5" name="Marcador de contenido 4" descr="pastran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5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760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MASACRE DE EL SALADO EN SUCRE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70321" cy="5257800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EL SALADO ERA UN PUEBLO DONDE EL 37 FRENTE DE LAS FARC DESCANSABAN ,  SE APTOVISIONABAN Y PLANEABAN SECUESTROS Y ROBO A GANADO. EN EL AÑO 2000 , 18 Y 19 DE FEBRERO LOS PARAMILITARES MATARON A 100 PERSONAS , ENTRE ELLAS NIÑOS, ANCIANOS, MUJERES CON MOTOSIERRAS, PIEDRAS MARTILLOS, CUCHILLOS </a:t>
            </a:r>
          </a:p>
          <a:p>
            <a:endParaRPr lang="es-ES" dirty="0"/>
          </a:p>
        </p:txBody>
      </p:sp>
      <p:pic>
        <p:nvPicPr>
          <p:cNvPr id="5" name="Marcador de contenido 4" descr="maxresdefaul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5" r="19220"/>
          <a:stretch/>
        </p:blipFill>
        <p:spPr>
          <a:xfrm>
            <a:off x="4239452" y="1600200"/>
            <a:ext cx="4904548" cy="4525963"/>
          </a:xfrm>
        </p:spPr>
      </p:pic>
    </p:spTree>
    <p:extLst>
      <p:ext uri="{BB962C8B-B14F-4D97-AF65-F5344CB8AC3E}">
        <p14:creationId xmlns:p14="http://schemas.microsoft.com/office/powerpoint/2010/main" val="324210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0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MASACRES DE PARAMILITARES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" y="755088"/>
            <a:ext cx="3381264" cy="537107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17 de enero  2001  masacre de </a:t>
            </a:r>
            <a:r>
              <a:rPr lang="es-ES" dirty="0" err="1" smtClean="0"/>
              <a:t>Chengue</a:t>
            </a:r>
            <a:r>
              <a:rPr lang="es-ES" dirty="0" smtClean="0"/>
              <a:t> ( MONTES DE MARIA CORREJIMIENTO DE OVEJAS EN SUCRE ) 27 PERSONAS MUERTAS A MACHETAZOS. 60 PARAMILITARES AL MANDO DE RODRIGO MERCADO ALIAS CADENA. QUEMARON 30 CASAS</a:t>
            </a:r>
            <a:endParaRPr lang="es-ES" dirty="0"/>
          </a:p>
          <a:p>
            <a:endParaRPr lang="es-ES" dirty="0"/>
          </a:p>
        </p:txBody>
      </p:sp>
      <p:pic>
        <p:nvPicPr>
          <p:cNvPr id="5" name="Marcador de contenido 4" descr="las_casas_que_fueron_incineradas_permanecen_desoladas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-9193" r="15980" b="1"/>
          <a:stretch/>
        </p:blipFill>
        <p:spPr>
          <a:xfrm>
            <a:off x="3381264" y="1184116"/>
            <a:ext cx="5458080" cy="4942048"/>
          </a:xfrm>
        </p:spPr>
      </p:pic>
    </p:spTree>
    <p:extLst>
      <p:ext uri="{BB962C8B-B14F-4D97-AF65-F5344CB8AC3E}">
        <p14:creationId xmlns:p14="http://schemas.microsoft.com/office/powerpoint/2010/main" val="165473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>
                <a:latin typeface="Tahoma" charset="0"/>
              </a:rPr>
              <a:t>Masacre de San José de Apartadó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341438"/>
            <a:ext cx="4835525" cy="34559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" sz="1800" dirty="0">
                <a:latin typeface="Tahoma" charset="0"/>
              </a:rPr>
              <a:t>En febrero de 2005 la Brigada XVII del Ejército Nacional de Colombia entró en la Comunidad de Paz de San José de </a:t>
            </a:r>
            <a:r>
              <a:rPr lang="es-ES" sz="1800" dirty="0" err="1">
                <a:latin typeface="Tahoma" charset="0"/>
              </a:rPr>
              <a:t>Apartadó</a:t>
            </a:r>
            <a:r>
              <a:rPr lang="es-ES" sz="1800" dirty="0">
                <a:latin typeface="Tahoma" charset="0"/>
              </a:rPr>
              <a:t> (Antioquia) y asesinó a: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800" dirty="0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" sz="1800" dirty="0">
                <a:latin typeface="Tahoma" charset="0"/>
              </a:rPr>
              <a:t>Alfonso Bolívar, su esposa Sandra Milena Muñoz, sus hijos Santiago (20 meses de edad) y Natalia Andrea (6 años)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" sz="1800" dirty="0">
                <a:latin typeface="Tahoma" charset="0"/>
              </a:rPr>
              <a:t>Alejandro Pérez, Luis Eduardo Guerra y su familia: </a:t>
            </a:r>
            <a:r>
              <a:rPr lang="es-ES" sz="1800" dirty="0" err="1">
                <a:latin typeface="Tahoma" charset="0"/>
              </a:rPr>
              <a:t>Deiner</a:t>
            </a:r>
            <a:r>
              <a:rPr lang="es-ES" sz="1800" dirty="0">
                <a:latin typeface="Tahoma" charset="0"/>
              </a:rPr>
              <a:t> Andrés (11 años) y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s-ES" sz="1800" dirty="0">
                <a:latin typeface="Tahoma" charset="0"/>
              </a:rPr>
              <a:t>	</a:t>
            </a:r>
            <a:r>
              <a:rPr lang="es-ES" sz="1800" dirty="0" err="1">
                <a:latin typeface="Tahoma" charset="0"/>
              </a:rPr>
              <a:t>Beyanira</a:t>
            </a:r>
            <a:r>
              <a:rPr lang="es-ES" sz="1800" dirty="0">
                <a:latin typeface="Tahoma" charset="0"/>
              </a:rPr>
              <a:t> </a:t>
            </a:r>
            <a:r>
              <a:rPr lang="es-ES" sz="1800" dirty="0" err="1">
                <a:latin typeface="Tahoma" charset="0"/>
              </a:rPr>
              <a:t>Areiza</a:t>
            </a:r>
            <a:r>
              <a:rPr lang="es-ES" sz="1800" dirty="0">
                <a:latin typeface="Tahoma" charset="0"/>
              </a:rPr>
              <a:t> (17 años)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800" dirty="0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ja-JP" altLang="es-ES" sz="1800" i="1" dirty="0">
                <a:latin typeface="Tahoma" charset="0"/>
              </a:rPr>
              <a:t>“</a:t>
            </a:r>
            <a:r>
              <a:rPr lang="es-ES" sz="1800" i="1" dirty="0">
                <a:latin typeface="Tahoma" charset="0"/>
              </a:rPr>
              <a:t>A los adultos los descuartizaron, solo quedaron en tronco. A la niña de 6 años le cortaron un brazo y le abrieron el vientre, igual que al niño de 20 meses</a:t>
            </a:r>
            <a:r>
              <a:rPr lang="ja-JP" altLang="es-ES" sz="1800" i="1" dirty="0">
                <a:latin typeface="Tahoma" charset="0"/>
              </a:rPr>
              <a:t>”</a:t>
            </a:r>
            <a:r>
              <a:rPr lang="es-ES" sz="1800" i="1" dirty="0">
                <a:latin typeface="Tahoma" charset="0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55650" y="4868863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Álvaro Uribe no lamentó la masacre, sólo la justificó diciendo que en la Comunidad de San José de Apartadó se escondían guerrilleros.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55650" y="5524500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>
                <a:solidFill>
                  <a:srgbClr val="000000"/>
                </a:solidFill>
              </a:rPr>
              <a:t>Los medios de comunicación no insistieron en la noticia.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Nadie marchó por ello. No hubo rechazo. Nadie habló de terrorismo.</a:t>
            </a:r>
            <a:r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61023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Véase: </a:t>
            </a:r>
            <a:b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* COLORADO, Jesús Abad. </a:t>
            </a:r>
            <a:r>
              <a:rPr lang="es-ES" sz="1000" i="1">
                <a:effectLst>
                  <a:outerShdw blurRad="38100" dist="38100" dir="2700000" algn="tl">
                    <a:srgbClr val="000000"/>
                  </a:outerShdw>
                </a:effectLst>
              </a:rPr>
              <a:t>La verdad sobre San José de Apartadó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. Periódico El Tiempo, marzo 27 de 2005.</a:t>
            </a:r>
            <a:b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s-ES" sz="1000" i="1">
                <a:effectLst>
                  <a:outerShdw blurRad="38100" dist="38100" dir="2700000" algn="tl">
                    <a:srgbClr val="000000"/>
                  </a:outerShdw>
                </a:effectLst>
              </a:rPr>
              <a:t>La Comunidad tenía razón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. Revista Semana, noviembre 24 de 2007. 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http://www.semana.com/wf_InfoArticulo.aspx?IdArt=107912</a:t>
            </a:r>
            <a:endParaRPr lang="es-E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6262" name="Picture 10" descr="colomb_concentr_ov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3178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3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415"/>
          </a:xfrm>
        </p:spPr>
        <p:txBody>
          <a:bodyPr/>
          <a:lstStyle/>
          <a:p>
            <a:r>
              <a:rPr lang="es-ES" dirty="0" smtClean="0"/>
              <a:t>Desmovilizaci</a:t>
            </a:r>
            <a:r>
              <a:rPr lang="es-ES" dirty="0" smtClean="0"/>
              <a:t>ó</a:t>
            </a:r>
            <a:r>
              <a:rPr lang="es-ES" dirty="0" smtClean="0"/>
              <a:t>n del M-19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0" y="867415"/>
            <a:ext cx="3965046" cy="599058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 1989 conversaciones entre gobierno de Virgilio Barco y M-19.</a:t>
            </a:r>
          </a:p>
          <a:p>
            <a:r>
              <a:rPr lang="es-ES" dirty="0" smtClean="0"/>
              <a:t>Se firmo acuerdo de paz entre gobierno  de Virgilio Barco y M-19 en marzo de 1990 en </a:t>
            </a:r>
            <a:r>
              <a:rPr lang="es-ES" dirty="0" err="1" smtClean="0"/>
              <a:t>Tacuey</a:t>
            </a:r>
            <a:r>
              <a:rPr lang="es-ES" dirty="0" err="1" smtClean="0"/>
              <a:t>ó</a:t>
            </a:r>
            <a:r>
              <a:rPr lang="es-ES" dirty="0" smtClean="0"/>
              <a:t> Cauca</a:t>
            </a:r>
            <a:r>
              <a:rPr lang="es-ES" dirty="0" smtClean="0"/>
              <a:t> Se acord</a:t>
            </a:r>
            <a:r>
              <a:rPr lang="es-ES" dirty="0" smtClean="0"/>
              <a:t>ó</a:t>
            </a:r>
            <a:r>
              <a:rPr lang="es-ES" dirty="0" smtClean="0"/>
              <a:t> la amnist</a:t>
            </a:r>
            <a:r>
              <a:rPr lang="es-ES" dirty="0" smtClean="0"/>
              <a:t>í</a:t>
            </a:r>
            <a:r>
              <a:rPr lang="es-ES" dirty="0" smtClean="0"/>
              <a:t>a y participaci</a:t>
            </a:r>
            <a:r>
              <a:rPr lang="es-ES" dirty="0" smtClean="0"/>
              <a:t>ó</a:t>
            </a:r>
            <a:r>
              <a:rPr lang="es-ES" dirty="0" smtClean="0"/>
              <a:t>n en pol</a:t>
            </a:r>
            <a:r>
              <a:rPr lang="es-ES" dirty="0" smtClean="0"/>
              <a:t>í</a:t>
            </a:r>
            <a:r>
              <a:rPr lang="es-ES" dirty="0" smtClean="0"/>
              <a:t>tica a guerrilleros que dejaran sus armas</a:t>
            </a:r>
          </a:p>
          <a:p>
            <a:r>
              <a:rPr lang="es-ES" dirty="0" smtClean="0"/>
              <a:t>El M-19 se desmoviliz</a:t>
            </a:r>
            <a:r>
              <a:rPr lang="es-ES" dirty="0" smtClean="0"/>
              <a:t>ó y creo el partido </a:t>
            </a:r>
            <a:r>
              <a:rPr lang="es-ES" dirty="0" smtClean="0"/>
              <a:t> Alianza Democr</a:t>
            </a:r>
            <a:r>
              <a:rPr lang="es-ES" dirty="0" smtClean="0"/>
              <a:t>ática M-19</a:t>
            </a:r>
            <a:endParaRPr lang="es-ES" dirty="0"/>
          </a:p>
        </p:txBody>
      </p:sp>
      <p:pic>
        <p:nvPicPr>
          <p:cNvPr id="6" name="Marcador de contenido 5" descr="IMAGEN-15363096-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1" t="9956" r="-5271" b="1"/>
          <a:stretch/>
        </p:blipFill>
        <p:spPr>
          <a:xfrm>
            <a:off x="3810161" y="1600200"/>
            <a:ext cx="5606823" cy="4525963"/>
          </a:xfrm>
        </p:spPr>
      </p:pic>
    </p:spTree>
    <p:extLst>
      <p:ext uri="{BB962C8B-B14F-4D97-AF65-F5344CB8AC3E}">
        <p14:creationId xmlns:p14="http://schemas.microsoft.com/office/powerpoint/2010/main" val="358716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588"/>
            <a:ext cx="4775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425"/>
            <a:ext cx="659765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28588"/>
            <a:ext cx="3937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4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98500"/>
            <a:ext cx="8318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01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938213"/>
          </a:xfrm>
        </p:spPr>
        <p:txBody>
          <a:bodyPr/>
          <a:lstStyle/>
          <a:p>
            <a:pPr eaLnBrk="1" hangingPunct="1"/>
            <a:r>
              <a:rPr lang="es-ES">
                <a:latin typeface="Tahoma" charset="0"/>
                <a:ea typeface="MS PGothic" charset="0"/>
              </a:rPr>
              <a:t>Diez mil fosas paramilitares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1125538"/>
            <a:ext cx="3322637" cy="3103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>
                <a:latin typeface="Tahoma" charset="0"/>
                <a:ea typeface="MS PGothic" charset="0"/>
              </a:rPr>
              <a:t>Estas personas fueron secuestradas, torturadas, asesinadas y desaparecidas.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s-ES" sz="20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>
                <a:latin typeface="Tahoma" charset="0"/>
                <a:ea typeface="MS PGothic" charset="0"/>
              </a:rPr>
              <a:t>Los paramilitares nunca ofrecieron pruebas de supervivencia.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s-ES" sz="20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>
                <a:latin typeface="Tahoma" charset="0"/>
                <a:ea typeface="MS PGothic" charset="0"/>
              </a:rPr>
              <a:t>El Gobierno no se lamentó por ello.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2625" y="4652963"/>
            <a:ext cx="7777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Hoy los paramilitares gozan de beneficios urdidos desde el Gobierno. Han legalizado sus inmensas fortunas y demostraron su maléfico poder de generar terror en nombre de </a:t>
            </a:r>
            <a:r>
              <a:rPr lang="ja-JP" alt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s-ES" sz="1600" i="1">
                <a:effectLst>
                  <a:outerShdw blurRad="38100" dist="38100" dir="2700000" algn="tl">
                    <a:srgbClr val="000000"/>
                  </a:outerShdw>
                </a:effectLst>
              </a:rPr>
              <a:t>la democracia más antigua y sólida de América Latina</a:t>
            </a:r>
            <a:r>
              <a:rPr lang="ja-JP" alt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971550" y="5589588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000000"/>
                </a:solidFill>
              </a:rPr>
              <a:t>Los medios de comunicación no insistieron en la noticia.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Nadie marchó por ello. No hubo rechazo. Nadie habló de terrorismo.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79388" y="6165850"/>
            <a:ext cx="8713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Véase:</a:t>
            </a:r>
            <a:b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s-ES" sz="1000" i="1">
                <a:effectLst>
                  <a:outerShdw blurRad="38100" dist="38100" dir="2700000" algn="tl">
                    <a:srgbClr val="000000"/>
                  </a:outerShdw>
                </a:effectLst>
              </a:rPr>
              <a:t>Colombia busca a sus 10000 muertos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. Periódico El Tiempo. Abril 24 de 2007. </a:t>
            </a:r>
            <a:b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http://www.eltiempo.com/justicia/2007-04-24/ARTICULO-WEB-NOTA_INTERIOR-3525023.html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0358" name="Picture 8" descr="Colombia bus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9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sz="4000">
                <a:latin typeface="Tahoma" charset="0"/>
                <a:ea typeface="MS PGothic" charset="0"/>
              </a:rPr>
              <a:t>Uribe hace campaña </a:t>
            </a:r>
            <a:br>
              <a:rPr lang="es-ES" sz="4000">
                <a:latin typeface="Tahoma" charset="0"/>
                <a:ea typeface="MS PGothic" charset="0"/>
              </a:rPr>
            </a:br>
            <a:r>
              <a:rPr lang="es-ES" sz="4000">
                <a:latin typeface="Tahoma" charset="0"/>
                <a:ea typeface="MS PGothic" charset="0"/>
              </a:rPr>
              <a:t>con los paramilitares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1773238"/>
            <a:ext cx="3116263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1800">
                <a:latin typeface="Tahoma" charset="0"/>
                <a:ea typeface="MS PGothic" charset="0"/>
              </a:rPr>
              <a:t>La hipocresía de Uribe no tiene límites. A pesar de las pruebas, él minimizó el escándalo argumentando que no puede saber siempre con quien se sienta a la mesa.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s-ES" sz="18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800">
                <a:latin typeface="Tahoma" charset="0"/>
                <a:ea typeface="MS PGothic" charset="0"/>
              </a:rPr>
              <a:t>De estas reuniones se gestó la llegada de los paramilitares al poder.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7950" y="6165850"/>
            <a:ext cx="72723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Véase:</a:t>
            </a:r>
          </a:p>
          <a:p>
            <a:pPr eaLnBrk="1" hangingPunct="1">
              <a:defRPr/>
            </a:pP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s-ES" sz="1000" i="1">
                <a:effectLst>
                  <a:outerShdw blurRad="38100" dist="38100" dir="2700000" algn="tl">
                    <a:srgbClr val="000000"/>
                  </a:outerShdw>
                </a:effectLst>
              </a:rPr>
              <a:t>Aparece video de Uribe con comandante paramilitar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. Para ver el video:</a:t>
            </a:r>
          </a:p>
          <a:p>
            <a:pPr eaLnBrk="1" hangingPunct="1">
              <a:defRPr/>
            </a:pP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http://www.pacocol.org/es/Inicio/Archivo_de_noticias/Junio07/71.htm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sz="1000"/>
          </a:p>
        </p:txBody>
      </p:sp>
      <p:pic>
        <p:nvPicPr>
          <p:cNvPr id="102404" name="Picture 5" descr="uribe_rechaza_nuevas_acusaciones_por_nexos_con_paramilitares_titularsec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518318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941388" y="5445125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000000"/>
                </a:solidFill>
              </a:rPr>
              <a:t>Los medios de comunicación no insistieron en la noticia.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Nadie marchó por ello. No hubo rechazo. Nadie habló de terrorismo.</a:t>
            </a:r>
          </a:p>
        </p:txBody>
      </p:sp>
    </p:spTree>
    <p:extLst>
      <p:ext uri="{BB962C8B-B14F-4D97-AF65-F5344CB8AC3E}">
        <p14:creationId xmlns:p14="http://schemas.microsoft.com/office/powerpoint/2010/main" val="332069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371600"/>
          </a:xfrm>
        </p:spPr>
        <p:txBody>
          <a:bodyPr/>
          <a:lstStyle/>
          <a:p>
            <a:pPr eaLnBrk="1" hangingPunct="1"/>
            <a:r>
              <a:rPr lang="es-ES" sz="3600">
                <a:latin typeface="Tahoma" charset="0"/>
                <a:ea typeface="MS PGothic" charset="0"/>
              </a:rPr>
              <a:t>Paramilitares y narcotraficantes </a:t>
            </a:r>
            <a:br>
              <a:rPr lang="es-ES" sz="3600">
                <a:latin typeface="Tahoma" charset="0"/>
                <a:ea typeface="MS PGothic" charset="0"/>
              </a:rPr>
            </a:br>
            <a:r>
              <a:rPr lang="es-ES" sz="3600">
                <a:latin typeface="Tahoma" charset="0"/>
                <a:ea typeface="MS PGothic" charset="0"/>
              </a:rPr>
              <a:t>apoyan el proyecto de Uribe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9338" y="1835150"/>
            <a:ext cx="4038600" cy="3394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s-ES" sz="1200" i="1">
                <a:latin typeface="Tahoma" charset="0"/>
                <a:ea typeface="MS PGothic" charset="0"/>
              </a:rPr>
              <a:t>“</a:t>
            </a:r>
            <a:r>
              <a:rPr lang="es-ES" altLang="ja-JP" sz="1200" i="1">
                <a:latin typeface="Tahoma" charset="0"/>
                <a:ea typeface="MS PGothic" charset="0"/>
              </a:rPr>
              <a:t>… después de que ganó Uribe, Mancuso nos decía que ahora sí eran los cuatro años de nosotros y vamos a manejar esto como queramos. </a:t>
            </a:r>
            <a:br>
              <a:rPr lang="es-ES" altLang="ja-JP" sz="1200" i="1">
                <a:latin typeface="Tahoma" charset="0"/>
                <a:ea typeface="MS PGothic" charset="0"/>
              </a:rPr>
            </a:br>
            <a:r>
              <a:rPr lang="es-ES" altLang="ja-JP" sz="1200" i="1">
                <a:latin typeface="Tahoma" charset="0"/>
                <a:ea typeface="MS PGothic" charset="0"/>
              </a:rPr>
              <a:t>Lo conozco muy bien. Cuando vea que se le cierran las puertas para lograr una condena de justicia y paz, más la presión de los norteamericanos, tratará de defenderse y contará sus alianzas con el presidente Uribe.</a:t>
            </a:r>
            <a:r>
              <a:rPr lang="ja-JP" altLang="es-ES" sz="1200" i="1">
                <a:latin typeface="Tahoma" charset="0"/>
                <a:ea typeface="MS PGothic" charset="0"/>
              </a:rPr>
              <a:t>”</a:t>
            </a:r>
            <a:r>
              <a:rPr lang="es-ES" altLang="ja-JP" sz="1200" i="1">
                <a:latin typeface="Tahoma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s-ES" sz="1200" i="1">
              <a:latin typeface="Tahom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s-ES" sz="1200" i="1">
                <a:latin typeface="Tahoma" charset="0"/>
                <a:ea typeface="MS PGothic" charset="0"/>
              </a:rPr>
              <a:t>“</a:t>
            </a:r>
            <a:r>
              <a:rPr lang="es-ES" altLang="ja-JP" sz="1200" i="1">
                <a:latin typeface="Tahoma" charset="0"/>
                <a:ea typeface="MS PGothic" charset="0"/>
              </a:rPr>
              <a:t>Todos los comandantes […] metieron más de 10 millones de dólares.</a:t>
            </a:r>
            <a:r>
              <a:rPr lang="ja-JP" altLang="es-ES" sz="1200" i="1">
                <a:latin typeface="Tahoma" charset="0"/>
                <a:ea typeface="MS PGothic" charset="0"/>
              </a:rPr>
              <a:t>”</a:t>
            </a:r>
            <a:r>
              <a:rPr lang="es-ES" altLang="ja-JP" sz="1200" i="1">
                <a:latin typeface="Tahoma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s-ES" sz="1200" i="1">
              <a:latin typeface="Tahom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s-ES" sz="1200" i="1">
                <a:latin typeface="Tahoma" charset="0"/>
                <a:ea typeface="MS PGothic" charset="0"/>
              </a:rPr>
              <a:t>“</a:t>
            </a:r>
            <a:r>
              <a:rPr lang="es-ES" altLang="ja-JP" sz="1200" i="1">
                <a:latin typeface="Tahoma" charset="0"/>
                <a:ea typeface="MS PGothic" charset="0"/>
              </a:rPr>
              <a:t>Yo di poco porque yo no era ni capo ni estaba en el proyecto. Pero me comprometí a movilizar en Antioquia a unas 5.000 personas y la orden era que tenían que votar por Uribe.</a:t>
            </a:r>
            <a:r>
              <a:rPr lang="ja-JP" altLang="es-ES" sz="1200" i="1">
                <a:latin typeface="Tahoma" charset="0"/>
                <a:ea typeface="MS PGothic" charset="0"/>
              </a:rPr>
              <a:t>”</a:t>
            </a:r>
            <a:endParaRPr lang="es-ES" altLang="ja-JP" sz="1200" i="1">
              <a:latin typeface="Tahom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s-ES" sz="1200" i="1">
              <a:latin typeface="Tahom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s-ES" sz="1200" i="1">
                <a:latin typeface="Tahoma" charset="0"/>
                <a:ea typeface="MS PGothic" charset="0"/>
              </a:rPr>
              <a:t>“</a:t>
            </a:r>
            <a:r>
              <a:rPr lang="es-ES" altLang="ja-JP" sz="1200" i="1">
                <a:latin typeface="Tahoma" charset="0"/>
                <a:ea typeface="MS PGothic" charset="0"/>
              </a:rPr>
              <a:t>Yo creo que en esa movilización en un día me gasté 300 millones de pesos. Yo no sé cuánta gente votó al final por él, pero el triunfo fue total.</a:t>
            </a:r>
            <a:r>
              <a:rPr lang="ja-JP" altLang="es-ES" sz="1200" i="1">
                <a:latin typeface="Tahoma" charset="0"/>
                <a:ea typeface="MS PGothic" charset="0"/>
              </a:rPr>
              <a:t>”</a:t>
            </a:r>
            <a:r>
              <a:rPr lang="es-ES" altLang="ja-JP" sz="1200" i="1">
                <a:latin typeface="Tahoma" charset="0"/>
                <a:ea typeface="MS PGothic" charset="0"/>
              </a:rPr>
              <a:t> </a:t>
            </a:r>
            <a:br>
              <a:rPr lang="es-ES" altLang="ja-JP" sz="1200" i="1">
                <a:latin typeface="Tahoma" charset="0"/>
                <a:ea typeface="MS PGothic" charset="0"/>
              </a:rPr>
            </a:br>
            <a:endParaRPr lang="es-ES" sz="1200" i="1">
              <a:latin typeface="Tahoma" charset="0"/>
              <a:ea typeface="MS PGothic" charset="0"/>
            </a:endParaRPr>
          </a:p>
        </p:txBody>
      </p:sp>
      <p:sp>
        <p:nvSpPr>
          <p:cNvPr id="104451" name="Text Box 6"/>
          <p:cNvSpPr txBox="1">
            <a:spLocks noChangeArrowheads="1"/>
          </p:cNvSpPr>
          <p:nvPr/>
        </p:nvSpPr>
        <p:spPr bwMode="auto">
          <a:xfrm>
            <a:off x="179388" y="6192838"/>
            <a:ext cx="8208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>
                <a:latin typeface="Tahoma" charset="0"/>
              </a:rPr>
              <a:t>Véase:</a:t>
            </a:r>
          </a:p>
          <a:p>
            <a:pPr eaLnBrk="1" hangingPunct="1"/>
            <a:r>
              <a:rPr lang="es-ES" sz="1000" i="1">
                <a:latin typeface="Tahoma" charset="0"/>
              </a:rPr>
              <a:t>* El hombre del cartel</a:t>
            </a:r>
            <a:r>
              <a:rPr lang="es-ES" sz="1000">
                <a:latin typeface="Tahoma" charset="0"/>
              </a:rPr>
              <a:t> . Revista Semana, junio 16 de 2007</a:t>
            </a:r>
          </a:p>
          <a:p>
            <a:pPr eaLnBrk="1" hangingPunct="1"/>
            <a:r>
              <a:rPr lang="es-ES" sz="1000">
                <a:latin typeface="Tahoma" charset="0"/>
              </a:rPr>
              <a:t>   </a:t>
            </a:r>
            <a:r>
              <a:rPr lang="es-ES" sz="1000">
                <a:latin typeface="Tahoma" charset="0"/>
                <a:hlinkClick r:id="rId3"/>
              </a:rPr>
              <a:t>http://www.semana.com/wf_InfoArticulo.aspx?IdArt=104450</a:t>
            </a:r>
            <a:r>
              <a:rPr lang="es-ES" sz="1000">
                <a:latin typeface="Tahoma" charset="0"/>
              </a:rPr>
              <a:t> </a:t>
            </a:r>
          </a:p>
        </p:txBody>
      </p:sp>
      <p:pic>
        <p:nvPicPr>
          <p:cNvPr id="104452" name="Picture 11" descr="ImgArticulo_T1_45774_2007616_1437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475138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12"/>
          <p:cNvSpPr>
            <a:spLocks noChangeArrowheads="1"/>
          </p:cNvSpPr>
          <p:nvPr/>
        </p:nvSpPr>
        <p:spPr bwMode="auto">
          <a:xfrm>
            <a:off x="1230313" y="5445125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000000"/>
                </a:solidFill>
              </a:rPr>
              <a:t>Los medios de comunicación no insistieron en la noticia.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Nadie marchó por ello. No hubo rechazo. Nadie habló de terrorismo.</a:t>
            </a:r>
          </a:p>
        </p:txBody>
      </p:sp>
    </p:spTree>
    <p:extLst>
      <p:ext uri="{BB962C8B-B14F-4D97-AF65-F5344CB8AC3E}">
        <p14:creationId xmlns:p14="http://schemas.microsoft.com/office/powerpoint/2010/main" val="19095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M-19 se desmoviliza entregando sus armas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367746" y="29120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Candidatos de la UP </a:t>
            </a:r>
            <a:br>
              <a:rPr lang="es-ES" dirty="0" smtClean="0"/>
            </a:br>
            <a:r>
              <a:rPr lang="es-ES" dirty="0" smtClean="0"/>
              <a:t>asesinados 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Bernardo Jaramillo Ossa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Candidato presidencial para el periodo de 1990 a 1994</a:t>
            </a:r>
          </a:p>
          <a:p>
            <a:r>
              <a:rPr lang="es-ES" dirty="0" smtClean="0"/>
              <a:t>Denuncio al ejercito colombiano por asesinar a militantes de la Unión Patriótica</a:t>
            </a:r>
          </a:p>
          <a:p>
            <a:r>
              <a:rPr lang="es-ES" dirty="0" smtClean="0"/>
              <a:t>Denuncio a los paramilitares por las masacres en campos y ciudades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Asesinado 22 de marzo de 1990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7007" b="-27007"/>
          <a:stretch>
            <a:fillRect/>
          </a:stretch>
        </p:blipFill>
        <p:spPr>
          <a:xfrm>
            <a:off x="4788024" y="1556792"/>
            <a:ext cx="4041775" cy="3951288"/>
          </a:xfrm>
        </p:spPr>
      </p:pic>
    </p:spTree>
    <p:extLst>
      <p:ext uri="{BB962C8B-B14F-4D97-AF65-F5344CB8AC3E}">
        <p14:creationId xmlns:p14="http://schemas.microsoft.com/office/powerpoint/2010/main" val="290182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Presidente de </a:t>
            </a:r>
            <a:r>
              <a:rPr lang="es-ES" dirty="0"/>
              <a:t>C</a:t>
            </a:r>
            <a:r>
              <a:rPr lang="es-ES" dirty="0" smtClean="0"/>
              <a:t>olombia de 1990 a 1994 Cesar Gaviria Trujillo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Proceso </a:t>
            </a:r>
            <a:r>
              <a:rPr lang="es-ES" b="1" i="1" u="sng" dirty="0" smtClean="0"/>
              <a:t>de apertura económica</a:t>
            </a:r>
            <a:r>
              <a:rPr lang="es-ES" dirty="0" smtClean="0"/>
              <a:t> ( reducción de aranceles y facilidades a inversiones extranjeras)</a:t>
            </a:r>
          </a:p>
          <a:p>
            <a:r>
              <a:rPr lang="es-ES" dirty="0" smtClean="0"/>
              <a:t>Ministerio de comercio exterior</a:t>
            </a:r>
          </a:p>
          <a:p>
            <a:r>
              <a:rPr lang="es-ES" dirty="0" smtClean="0"/>
              <a:t>Se estableció que Colombia era la primera zona libre de comercio en el continente americano</a:t>
            </a:r>
          </a:p>
          <a:p>
            <a:endParaRPr lang="es-ES" dirty="0"/>
          </a:p>
        </p:txBody>
      </p:sp>
      <p:pic>
        <p:nvPicPr>
          <p:cNvPr id="6" name="Marcador de contenido 5" descr="gavicesa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8722"/>
          <a:stretch/>
        </p:blipFill>
        <p:spPr>
          <a:xfrm>
            <a:off x="4648200" y="1600200"/>
            <a:ext cx="4038600" cy="4976370"/>
          </a:xfrm>
        </p:spPr>
      </p:pic>
    </p:spTree>
    <p:extLst>
      <p:ext uri="{BB962C8B-B14F-4D97-AF65-F5344CB8AC3E}">
        <p14:creationId xmlns:p14="http://schemas.microsoft.com/office/powerpoint/2010/main" val="368926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1991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5778" y="762000"/>
            <a:ext cx="2906888" cy="53641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Asamblea nacional constituyente</a:t>
            </a:r>
          </a:p>
          <a:p>
            <a:r>
              <a:rPr lang="es-ES" dirty="0" err="1" smtClean="0"/>
              <a:t>Desmovilizacion</a:t>
            </a:r>
            <a:r>
              <a:rPr lang="es-ES" dirty="0" smtClean="0"/>
              <a:t> del EPL</a:t>
            </a:r>
          </a:p>
          <a:p>
            <a:r>
              <a:rPr lang="es-ES" dirty="0" smtClean="0"/>
              <a:t>Crecieron las FARC y se extendieron por los llanos orientales, Santander, Antioquia , </a:t>
            </a:r>
            <a:r>
              <a:rPr lang="es-ES" dirty="0" err="1" smtClean="0"/>
              <a:t>Bolivar</a:t>
            </a:r>
            <a:r>
              <a:rPr lang="es-ES" dirty="0" smtClean="0"/>
              <a:t> , Cesar , Córdoba</a:t>
            </a:r>
            <a:endParaRPr lang="es-ES" dirty="0"/>
          </a:p>
        </p:txBody>
      </p:sp>
      <p:pic>
        <p:nvPicPr>
          <p:cNvPr id="5" name="Marcador de contenido 4" descr="descarga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4034" b="-4034"/>
          <a:stretch/>
        </p:blipFill>
        <p:spPr>
          <a:xfrm>
            <a:off x="3132666" y="1600200"/>
            <a:ext cx="6011334" cy="4525963"/>
          </a:xfrm>
        </p:spPr>
      </p:pic>
    </p:spTree>
    <p:extLst>
      <p:ext uri="{BB962C8B-B14F-4D97-AF65-F5344CB8AC3E}">
        <p14:creationId xmlns:p14="http://schemas.microsoft.com/office/powerpoint/2010/main" val="212157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>
                <a:latin typeface="Tahoma" charset="0"/>
                <a:ea typeface="MS PGothic" charset="0"/>
              </a:rPr>
              <a:t>Genocidio contra la </a:t>
            </a:r>
            <a:br>
              <a:rPr lang="es-ES" sz="4000">
                <a:latin typeface="Tahoma" charset="0"/>
                <a:ea typeface="MS PGothic" charset="0"/>
              </a:rPr>
            </a:br>
            <a:r>
              <a:rPr lang="es-ES" sz="4000">
                <a:latin typeface="Tahoma" charset="0"/>
                <a:ea typeface="MS PGothic" charset="0"/>
              </a:rPr>
              <a:t>Unión Patriótica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268413"/>
            <a:ext cx="3106737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1800">
                <a:latin typeface="Tahoma" charset="0"/>
              </a:rPr>
              <a:t>El Estado Colombiano es el único en la historia que ha aniquilado por completo un partido político de oposición. Más de 5000 militantes de la UP asesinados, incalculables los desaparecidos y exiliados.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s-ES" sz="1800">
              <a:latin typeface="Tahoma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800">
                <a:latin typeface="Tahoma" charset="0"/>
              </a:rPr>
              <a:t>En cualquier parte del mundo, esto es </a:t>
            </a:r>
            <a:r>
              <a:rPr lang="es-ES" sz="1800" u="sng">
                <a:latin typeface="Tahoma" charset="0"/>
              </a:rPr>
              <a:t>Terrorismo de Estado.</a:t>
            </a:r>
            <a:r>
              <a:rPr lang="es-ES" sz="1800" b="1" u="sng">
                <a:latin typeface="Tahoma" charset="0"/>
              </a:rPr>
              <a:t/>
            </a:r>
            <a:br>
              <a:rPr lang="es-ES" sz="1800" b="1" u="sng">
                <a:latin typeface="Tahoma" charset="0"/>
              </a:rPr>
            </a:br>
            <a:endParaRPr lang="es-ES" sz="18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-36513" y="6308725"/>
            <a:ext cx="583247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1000"/>
              <a:t>Véase:</a:t>
            </a:r>
            <a:br>
              <a:rPr lang="es-ES" sz="1000"/>
            </a:br>
            <a:r>
              <a:rPr lang="es-ES" sz="1000"/>
              <a:t>* </a:t>
            </a:r>
            <a:r>
              <a:rPr lang="es-ES" sz="1000" i="1">
                <a:effectLst>
                  <a:outerShdw blurRad="38100" dist="38100" dir="2700000" algn="tl">
                    <a:srgbClr val="000000"/>
                  </a:outerShdw>
                </a:effectLst>
              </a:rPr>
              <a:t>Víctimas del Genocidio Político contra Unión Patriótica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. Fundación Manuel Cepeda Vargas.</a:t>
            </a:r>
            <a:b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http://www.desaparecidos.org/colombia/fmcepeda/genocidio-up/</a:t>
            </a:r>
            <a:r>
              <a:rPr lang="es-E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sz="1000"/>
          </a:p>
        </p:txBody>
      </p:sp>
      <p:pic>
        <p:nvPicPr>
          <p:cNvPr id="87044" name="Picture 5" descr="060501-1mayoBOG-dig-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09700"/>
            <a:ext cx="53276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971550" y="5373688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000000"/>
                </a:solidFill>
              </a:rPr>
              <a:t>Los medios de comunicación no insistieron en la noticia.</a:t>
            </a:r>
            <a:br>
              <a:rPr lang="es-ES">
                <a:solidFill>
                  <a:srgbClr val="000000"/>
                </a:solidFill>
              </a:rPr>
            </a:br>
            <a:r>
              <a:rPr lang="es-ES">
                <a:solidFill>
                  <a:srgbClr val="000000"/>
                </a:solidFill>
              </a:rPr>
              <a:t>Nadie marchó por ello. No hubo rechazo. Nadie habló de terrorismo.</a:t>
            </a:r>
          </a:p>
        </p:txBody>
      </p:sp>
    </p:spTree>
    <p:extLst>
      <p:ext uri="{BB962C8B-B14F-4D97-AF65-F5344CB8AC3E}">
        <p14:creationId xmlns:p14="http://schemas.microsoft.com/office/powerpoint/2010/main" val="61157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latin typeface="Calibri" charset="0"/>
                <a:ea typeface="MS PGothic" charset="0"/>
              </a:rPr>
              <a:t>PARAMILITARISMO </a:t>
            </a:r>
            <a:br>
              <a:rPr lang="es-ES">
                <a:latin typeface="Calibri" charset="0"/>
                <a:ea typeface="MS PGothic" charset="0"/>
              </a:rPr>
            </a:br>
            <a:r>
              <a:rPr lang="es-ES">
                <a:latin typeface="Calibri" charset="0"/>
                <a:ea typeface="MS PGothic" charset="0"/>
              </a:rPr>
              <a:t>EN COLOMBIA </a:t>
            </a:r>
          </a:p>
        </p:txBody>
      </p:sp>
      <p:sp>
        <p:nvSpPr>
          <p:cNvPr id="84994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dirty="0">
                <a:latin typeface="Calibri" charset="0"/>
                <a:ea typeface="MS PGothic" charset="0"/>
              </a:rPr>
              <a:t>LAS CONVIVIR, </a:t>
            </a:r>
          </a:p>
          <a:p>
            <a:pPr>
              <a:defRPr/>
            </a:pPr>
            <a:r>
              <a:rPr lang="es-ES" dirty="0">
                <a:latin typeface="Calibri" charset="0"/>
                <a:ea typeface="MS PGothic" charset="0"/>
              </a:rPr>
              <a:t>LOS 12 APOSTOLES</a:t>
            </a:r>
          </a:p>
          <a:p>
            <a:pPr>
              <a:defRPr/>
            </a:pPr>
            <a:r>
              <a:rPr lang="es-ES" dirty="0">
                <a:latin typeface="Calibri" charset="0"/>
                <a:ea typeface="MS PGothic" charset="0"/>
              </a:rPr>
              <a:t>EL CONDOR </a:t>
            </a:r>
          </a:p>
          <a:p>
            <a:pPr>
              <a:defRPr/>
            </a:pPr>
            <a:r>
              <a:rPr lang="es-ES" dirty="0">
                <a:latin typeface="Calibri" charset="0"/>
                <a:ea typeface="MS PGothic" charset="0"/>
              </a:rPr>
              <a:t>BLOQUE METRO </a:t>
            </a:r>
          </a:p>
          <a:p>
            <a:pPr>
              <a:defRPr/>
            </a:pPr>
            <a:r>
              <a:rPr lang="es-ES" dirty="0">
                <a:latin typeface="Calibri" charset="0"/>
                <a:ea typeface="MS PGothic" charset="0"/>
              </a:rPr>
              <a:t>AUC  ( AUTODEFENSAS </a:t>
            </a:r>
            <a:endParaRPr lang="es-ES" dirty="0" smtClean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dirty="0" smtClean="0">
                <a:latin typeface="Calibri" charset="0"/>
                <a:ea typeface="MS PGothic" charset="0"/>
              </a:rPr>
              <a:t>UNIDAS </a:t>
            </a:r>
            <a:r>
              <a:rPr lang="es-ES" dirty="0">
                <a:latin typeface="Calibri" charset="0"/>
                <a:ea typeface="MS PGothic" charset="0"/>
              </a:rPr>
              <a:t>DE COLOMBIA</a:t>
            </a:r>
            <a:r>
              <a:rPr lang="es-ES" dirty="0" smtClean="0">
                <a:latin typeface="Calibri" charset="0"/>
                <a:ea typeface="MS PGothic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Iniciaron en 1982 como autodefensas en las reuniones de ganaderos y miembros del </a:t>
            </a:r>
          </a:p>
          <a:p>
            <a:pPr marL="0" indent="0">
              <a:buFont typeface="Arial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ejercito nacional</a:t>
            </a:r>
            <a:endParaRPr lang="es-ES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9011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995</Words>
  <Application>Microsoft Macintosh PowerPoint</Application>
  <PresentationFormat>Presentación en pantalla (4:3)</PresentationFormat>
  <Paragraphs>108</Paragraphs>
  <Slides>24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CONFLICTO AÑOS 90 Y PRIMERA DECADA DEL SIGLO XXI</vt:lpstr>
      <vt:lpstr>Desmovilización del M-19</vt:lpstr>
      <vt:lpstr>M-19 se desmoviliza entregando sus armas</vt:lpstr>
      <vt:lpstr>Candidatos de la UP  asesinados </vt:lpstr>
      <vt:lpstr>Presidente de Colombia de 1990 a 1994 Cesar Gaviria Trujillo</vt:lpstr>
      <vt:lpstr>1991</vt:lpstr>
      <vt:lpstr>Presentación de PowerPoint</vt:lpstr>
      <vt:lpstr>Genocidio contra la  Unión Patriótica</vt:lpstr>
      <vt:lpstr>PARAMILITARISMO  EN COLOMBIA </vt:lpstr>
      <vt:lpstr>Presentación de PowerPoint</vt:lpstr>
      <vt:lpstr>Masacres de paramilitares</vt:lpstr>
      <vt:lpstr>Masacres paramilitares</vt:lpstr>
      <vt:lpstr>Presentación de PowerPoint</vt:lpstr>
      <vt:lpstr>Masacre de Ituango (Antioquia)</vt:lpstr>
      <vt:lpstr>Gobierno de  Ernesto Samper Pizano 1994 a 1998</vt:lpstr>
      <vt:lpstr>Gobierno de ANDRES PASTRANA ARANGO 1998 - 2002</vt:lpstr>
      <vt:lpstr>MASACRE DE EL SALADO EN SUCRE</vt:lpstr>
      <vt:lpstr>MASACRES DE PARAMILITARES</vt:lpstr>
      <vt:lpstr>Masacre de San José de Apartadó</vt:lpstr>
      <vt:lpstr>Presentación de PowerPoint</vt:lpstr>
      <vt:lpstr>Presentación de PowerPoint</vt:lpstr>
      <vt:lpstr>Diez mil fosas paramilitares</vt:lpstr>
      <vt:lpstr>Uribe hace campaña  con los paramilitares</vt:lpstr>
      <vt:lpstr>Paramilitares y narcotraficantes  apoyan el proyecto de Uribe</vt:lpstr>
    </vt:vector>
  </TitlesOfParts>
  <Company>I.E. Jose Maria Cordoba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CONFLICTO AÑOS 90 Y PRIMERA DECADA DEL SIGLO XXI</dc:title>
  <dc:creator>Rocio Cordoba</dc:creator>
  <cp:lastModifiedBy>Rocio Cordoba</cp:lastModifiedBy>
  <cp:revision>25</cp:revision>
  <dcterms:created xsi:type="dcterms:W3CDTF">2016-09-29T00:20:39Z</dcterms:created>
  <dcterms:modified xsi:type="dcterms:W3CDTF">2017-11-06T01:43:37Z</dcterms:modified>
</cp:coreProperties>
</file>