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6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9" r:id="rId12"/>
    <p:sldId id="260" r:id="rId13"/>
    <p:sldId id="261" r:id="rId14"/>
    <p:sldId id="262" r:id="rId15"/>
    <p:sldId id="273" r:id="rId16"/>
    <p:sldId id="274" r:id="rId17"/>
    <p:sldId id="275" r:id="rId18"/>
    <p:sldId id="276" r:id="rId19"/>
    <p:sldId id="263" r:id="rId20"/>
    <p:sldId id="264" r:id="rId21"/>
    <p:sldId id="26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CD4-88A2-E341-9B91-788D4E1CA17C}" type="datetimeFigureOut">
              <a:rPr lang="es-ES" smtClean="0"/>
              <a:t>5/05/19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1F243-DF14-5849-8E27-87D63EE28BA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90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F243-DF14-5849-8E27-87D63EE28BA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07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F243-DF14-5849-8E27-87D63EE28BA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736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F243-DF14-5849-8E27-87D63EE28BA8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41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5/05/19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5/05/19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5/05/19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CONFLICTO ARMADO COLOMBIANO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2000 A 2018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20253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85863" y="991330"/>
            <a:ext cx="8797444" cy="5731135"/>
          </a:xfrm>
        </p:spPr>
        <p:txBody>
          <a:bodyPr/>
          <a:lstStyle/>
          <a:p>
            <a:r>
              <a:rPr lang="es-ES" dirty="0" smtClean="0"/>
              <a:t>SE CONFORMO UN ACUERDO ENTRE PARTIDOS POLITICOS  CREANDO UN FRENTE  COMUN A TRAVES DEL PARTIDO DE LA UNIDAD NACIONAL</a:t>
            </a:r>
          </a:p>
          <a:p>
            <a:endParaRPr lang="es-ES" dirty="0"/>
          </a:p>
          <a:p>
            <a:r>
              <a:rPr lang="es-ES" dirty="0" smtClean="0"/>
              <a:t>SE CREO EL ESTATUTO ANTITERRORISTA, LA RED DE UN MILLON D EINFORMANTES  Y LA LEY DE ALTERNATIVIDAD PENAL PARA LA NEGOCIACION CON PARAMILITARES</a:t>
            </a:r>
          </a:p>
          <a:p>
            <a:r>
              <a:rPr lang="es-ES" dirty="0" smtClean="0"/>
              <a:t>DESPRESTIGIO A LAS FARC COMO GRUPO TERRORISTA</a:t>
            </a:r>
          </a:p>
          <a:p>
            <a:r>
              <a:rPr lang="es-ES" smtClean="0"/>
              <a:t>SE ESTABLECIÓ L A EXTRADICCION PARA GUERRILLEROS Y PARAMILITARES DESDE 2002.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5300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2º ETAPA PLAN COLOMBIA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7636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90031" y="1387058"/>
            <a:ext cx="8015357" cy="4695944"/>
          </a:xfrm>
        </p:spPr>
        <p:txBody>
          <a:bodyPr>
            <a:normAutofit/>
          </a:bodyPr>
          <a:lstStyle/>
          <a:p>
            <a:r>
              <a:rPr lang="es-ES" sz="2000" dirty="0" smtClean="0"/>
              <a:t>CRITICADO POR LA ONG  HUMAN RIGHTS WATCH ( OBSERVATORIO DE DERECHOS HUMANOS) POR VIOLACIONES A LOS DERECHOS HUMANOS .</a:t>
            </a:r>
            <a:br>
              <a:rPr lang="es-ES" sz="2000" dirty="0" smtClean="0"/>
            </a:br>
            <a:r>
              <a:rPr lang="es-ES" sz="2000" dirty="0" smtClean="0">
                <a:solidFill>
                  <a:srgbClr val="FF0000"/>
                </a:solidFill>
              </a:rPr>
              <a:t>YIDIS POLITICA</a:t>
            </a:r>
            <a:r>
              <a:rPr lang="es-ES" sz="2000" dirty="0" smtClean="0"/>
              <a:t>(  </a:t>
            </a:r>
            <a:r>
              <a:rPr lang="es-ES" sz="2000" dirty="0" smtClean="0">
                <a:solidFill>
                  <a:schemeClr val="tx1"/>
                </a:solidFill>
              </a:rPr>
              <a:t>COMPRA DE VOTOS EN EL CONGRESO PARA APROBAR LA REELECCION</a:t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rgbClr val="FF0000"/>
                </a:solidFill>
              </a:rPr>
              <a:t>AGROINGRESO SEGURO </a:t>
            </a:r>
            <a:r>
              <a:rPr lang="es-ES" sz="2000" dirty="0" smtClean="0">
                <a:solidFill>
                  <a:schemeClr val="tx1"/>
                </a:solidFill>
              </a:rPr>
              <a:t>(  TERRATENIENTES FRACCIONARON SUS TIERRAS PARA ACCEDER A MULTIPLES SUBSIDIOS )</a:t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rgbClr val="FF0000"/>
                </a:solidFill>
              </a:rPr>
              <a:t>CHUZADAS DEL DAS </a:t>
            </a:r>
            <a:r>
              <a:rPr lang="es-ES" sz="2000" dirty="0" smtClean="0">
                <a:solidFill>
                  <a:schemeClr val="tx1"/>
                </a:solidFill>
              </a:rPr>
              <a:t>( INTERCEPTARON LLAMADAS TELEFONICAS  Y REALIZARON SEGUIMIENTO A OPOSITORES</a:t>
            </a:r>
            <a:r>
              <a:rPr lang="es-ES" sz="2000" dirty="0" smtClean="0">
                <a:solidFill>
                  <a:schemeClr val="bg1"/>
                </a:solidFill>
              </a:rPr>
              <a:t>)</a:t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rgbClr val="FF0000"/>
                </a:solidFill>
              </a:rPr>
              <a:t>FALSOS POSITIVOS ( </a:t>
            </a:r>
            <a:r>
              <a:rPr lang="es-ES" sz="2000" dirty="0" smtClean="0">
                <a:solidFill>
                  <a:schemeClr val="tx1"/>
                </a:solidFill>
              </a:rPr>
              <a:t>ASESINATO A JOVENES POR PARTE DEL EJERCITO INCULPANDOLOS DE GUERRILLEROS </a:t>
            </a:r>
            <a:r>
              <a:rPr lang="es-ES" sz="2000" dirty="0" smtClean="0">
                <a:solidFill>
                  <a:schemeClr val="bg1"/>
                </a:solidFill>
              </a:rPr>
              <a:t>)</a:t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rgbClr val="FF0000"/>
                </a:solidFill>
              </a:rPr>
              <a:t>INVESTIGACIONES </a:t>
            </a: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rgbClr val="FF0000"/>
                </a:solidFill>
              </a:rPr>
              <a:t>A URIBE POR TRIBUNAL SUPERIOR DE AMEDELLIN POR SUS VINCULOS</a:t>
            </a:r>
            <a:r>
              <a:rPr lang="es-ES" sz="2000" dirty="0" smtClean="0">
                <a:solidFill>
                  <a:schemeClr val="bg1"/>
                </a:solidFill>
              </a:rPr>
              <a:t>  </a:t>
            </a:r>
            <a:r>
              <a:rPr lang="es-ES" sz="2000" dirty="0" smtClean="0">
                <a:solidFill>
                  <a:srgbClr val="FF0000"/>
                </a:solidFill>
              </a:rPr>
              <a:t>CON LOS PARAMILITARES EN LAS MASACRES   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969122" y="334232"/>
            <a:ext cx="6815977" cy="1052826"/>
          </a:xfrm>
        </p:spPr>
        <p:txBody>
          <a:bodyPr>
            <a:noAutofit/>
          </a:bodyPr>
          <a:lstStyle/>
          <a:p>
            <a:r>
              <a:rPr lang="es-ES" sz="3600" dirty="0" smtClean="0"/>
              <a:t>GOBIERNO DE ALVARO URIBE VELEZ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796103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00" y="1470616"/>
            <a:ext cx="8686800" cy="513044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CUANDO FUE ALCALDE DE MEDELLIN POR ORDEN DEL PRESIDENTE BELISARIO BETANCOURT SE LE PIDIO LA RENUNCIA POR TENER NEXOS CONEL CARTEL DE MEDELLIN.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COMO SENADOR IMPULSO LA LEY 100 QUE CREO EL SISTEMA DE SEGURIDAD SOCIAL PRIVATIZANDO LA SALUD CON LAS   EPS </a:t>
            </a:r>
          </a:p>
          <a:p>
            <a:pPr marL="0" indent="0">
              <a:buNone/>
            </a:pPr>
            <a:r>
              <a:rPr lang="es-ES" dirty="0" smtClean="0"/>
              <a:t>COMO GOBERNADOR DE ANTIOQUIA IMPULSO LAS CONVIVIR ( ASOCIACIONES COMUNITARIAS DE VIGILANCIA RURAL) OTORGANDOLES LICENCIA Y PERSONERIA JURIDICA. LAS CONVIVIR COMETIERON CRIMENES DE GUERRA ENTRE 1995 Y 1997 </a:t>
            </a:r>
          </a:p>
          <a:p>
            <a:pPr marL="0" indent="0">
              <a:buNone/>
            </a:pPr>
            <a:r>
              <a:rPr lang="es-ES" dirty="0" smtClean="0"/>
              <a:t>EN LA CAMPAÑA PRESIDENCIAL DE 2002 RECIBIO 100 MILLONES DE PESOS DE LA EMPRESA UNIAPUESTAS  DE ENILSE LOPEZ ALIAS LA GATA (  SINDICADA POR VARIOS CARGOS CRIMINALES )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GOBIERNO DE ALVARO URIBE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168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67091" y="1591056"/>
            <a:ext cx="8738806" cy="4976581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PRMIER EJE :RECUPERACION DEL TERRITORIO POR PARTE DEL EJERCITO COLOMBIANO  ( BATALLONES DE ALTA MONTAÑA, PELOTONES DE SOLDADOS CAMPESINOS ,REDES DE COOPERANTES Y RECOMPENSA A INFORMANTES)</a:t>
            </a:r>
          </a:p>
          <a:p>
            <a:r>
              <a:rPr lang="es-ES" dirty="0" smtClean="0"/>
              <a:t>SEGUNDO EJE : ATAQUE A LA RETAGUARDIA DE LAS GUERRILLAS</a:t>
            </a:r>
          </a:p>
          <a:p>
            <a:r>
              <a:rPr lang="es-ES" dirty="0"/>
              <a:t>FORTALECIO LA ALIANZA CON ESTADOS UNIDOS ( GEORGE BUSH : PLAN COLOMBIA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AUMENTO EL PRESUPUESTO A LAS FUERZAS ARMADAS  ( COMPRA DE AVIONES Y HELICOPTEROS, CREACION DE GRUPOS DE ELITE Y OPERACIONES ESPECIALES, FORTALECIMIENTO DEL ESPIONAJE )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38328"/>
            <a:ext cx="8686800" cy="125272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GOBIERNO DE ALVARO URIBE VELEZ</a:t>
            </a:r>
            <a:br>
              <a:rPr lang="es-ES" sz="3600" dirty="0" smtClean="0"/>
            </a:br>
            <a:r>
              <a:rPr lang="es-ES" sz="3600" dirty="0" smtClean="0"/>
              <a:t>POLITICA DE SEGURIDAD DEMOCRATICA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513320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13832" b="13832"/>
          <a:stretch>
            <a:fillRect/>
          </a:stretch>
        </p:blipFill>
        <p:spPr>
          <a:xfrm>
            <a:off x="300762" y="1771424"/>
            <a:ext cx="8531669" cy="467923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ALIANZA CON ESTADOS UNIDOS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5738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1" y="1760461"/>
            <a:ext cx="7823200" cy="4365702"/>
          </a:xfrm>
        </p:spPr>
        <p:txBody>
          <a:bodyPr/>
          <a:lstStyle/>
          <a:p>
            <a:r>
              <a:rPr lang="es-ES" dirty="0" smtClean="0"/>
              <a:t>En la ultima década se ha gastado 230billones en el conflicto ( 2004 -20014)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Cuanto cuesta la guerra ? Informe de revista Semana septiembre  2014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03" y="2752059"/>
            <a:ext cx="8690003" cy="39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45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3330" b="3330"/>
          <a:stretch>
            <a:fillRect/>
          </a:stretch>
        </p:blipFill>
        <p:spPr>
          <a:xfrm>
            <a:off x="0" y="1871883"/>
            <a:ext cx="9133555" cy="425428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Informe de revista semana 2014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785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392" t="-9624" r="7727" b="-73947"/>
          <a:stretch/>
        </p:blipFill>
        <p:spPr>
          <a:xfrm>
            <a:off x="0" y="-520182"/>
            <a:ext cx="8280401" cy="11964208"/>
          </a:xfrm>
        </p:spPr>
      </p:pic>
    </p:spTree>
    <p:extLst>
      <p:ext uri="{BB962C8B-B14F-4D97-AF65-F5344CB8AC3E}">
        <p14:creationId xmlns:p14="http://schemas.microsoft.com/office/powerpoint/2010/main" val="2413966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407" y="122397"/>
            <a:ext cx="9216407" cy="673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33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0" y="1344410"/>
            <a:ext cx="8904929" cy="5513589"/>
          </a:xfrm>
        </p:spPr>
        <p:txBody>
          <a:bodyPr/>
          <a:lstStyle/>
          <a:p>
            <a:r>
              <a:rPr lang="es-ES" dirty="0" smtClean="0"/>
              <a:t>EL RESCATE DE SECUESTRADOS POR LAS FARC DEJO 11 PERSONAS MUERTAS ( DIPUTADOS DEL VALLE DEL CAUCA)</a:t>
            </a:r>
          </a:p>
          <a:p>
            <a:r>
              <a:rPr lang="es-ES" dirty="0" smtClean="0"/>
              <a:t> OPERACION ORION EN MEDELLIN DEJO VARIOS DESAPARECIDOS </a:t>
            </a:r>
          </a:p>
          <a:p>
            <a:r>
              <a:rPr lang="es-ES" dirty="0" smtClean="0"/>
              <a:t>1630 COMBATES CON LAS GUERRILLAS LO CUAL DEJO 1943 MUERTOS Y 8.109 DETENIDOS  </a:t>
            </a:r>
          </a:p>
          <a:p>
            <a:r>
              <a:rPr lang="es-ES" dirty="0" smtClean="0"/>
              <a:t>FALSOS POSITIVOS : DIRECTIVA 29   DEL MINISTERIO DE DEFENSA : REGIMEN DE INCENTIVOS ECONOMICOS  ( RECOMPENSAS )  PARA QUIEN ENTREGUE GRUPOS ARMADOS ILEGALES ( GUERRILLEROS) : MILITARES SECUESTRARON Y ASESINARON CIVILES Y LOS DIZFRAZARON DE GUERRILLEROS </a:t>
            </a:r>
          </a:p>
          <a:p>
            <a:r>
              <a:rPr lang="es-ES" dirty="0" smtClean="0"/>
              <a:t>FISCALIA INVESTIGA 100 DESAPARICIONES FORZADAS  DENUNCIADAS COMO FALSOS POSITIVOS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OPERACIONES MILITARES DE URIBE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105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GOBIERNOS COLOMBIANOS DE 2002 A 2018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76656" y="1771424"/>
            <a:ext cx="3822192" cy="701885"/>
          </a:xfrm>
        </p:spPr>
        <p:txBody>
          <a:bodyPr/>
          <a:lstStyle/>
          <a:p>
            <a:r>
              <a:rPr lang="es-ES" dirty="0" smtClean="0"/>
              <a:t>ALVARO URIBE VELEZ</a:t>
            </a:r>
            <a:endParaRPr lang="es-ES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702" b="23489"/>
          <a:stretch/>
        </p:blipFill>
        <p:spPr>
          <a:xfrm>
            <a:off x="677332" y="2473310"/>
            <a:ext cx="3820055" cy="3652854"/>
          </a:xfrm>
        </p:spPr>
      </p:pic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4648200" y="1771424"/>
            <a:ext cx="3822192" cy="701885"/>
          </a:xfrm>
        </p:spPr>
        <p:txBody>
          <a:bodyPr/>
          <a:lstStyle/>
          <a:p>
            <a:r>
              <a:rPr lang="es-ES" dirty="0" smtClean="0"/>
              <a:t>JUAN MANUEL SANTOS</a:t>
            </a:r>
            <a:endParaRPr lang="es-ES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12796" r="12796"/>
          <a:stretch>
            <a:fillRect/>
          </a:stretch>
        </p:blipFill>
        <p:spPr>
          <a:xfrm>
            <a:off x="4645024" y="2322906"/>
            <a:ext cx="4041775" cy="3652853"/>
          </a:xfrm>
        </p:spPr>
      </p:pic>
    </p:spTree>
    <p:extLst>
      <p:ext uri="{BB962C8B-B14F-4D97-AF65-F5344CB8AC3E}">
        <p14:creationId xmlns:p14="http://schemas.microsoft.com/office/powerpoint/2010/main" val="2209367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00508" y="1270077"/>
            <a:ext cx="8486291" cy="4856086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NEGOCIACION DEL GOBIERNO D EURIBE CON LOS CABECILLAS DE LAS AUC :   DESMOVILIZACION DE PARAMILITARES ( IMPUNIDAD A LOS CRIMENES DE LESA HUMANIDAD )</a:t>
            </a:r>
          </a:p>
          <a:p>
            <a:r>
              <a:rPr lang="es-ES" dirty="0" smtClean="0"/>
              <a:t>SALVATORE MANCUSO AFIRMO QUE EL 35% DE LOS CONGRESISTAS TENIAN VINCULOS CON LOS  PARAMILITARES</a:t>
            </a:r>
          </a:p>
          <a:p>
            <a:r>
              <a:rPr lang="es-ES" dirty="0" smtClean="0"/>
              <a:t>SE DESATO LA INVESTIGACION DE LA FISCALIA A LOS CONGRESISTAS QUE SE BENEFICIARON CON CARGOS POLITICOS POR LA ACCION ARMADA DE LOS PARAMILITARES CONTRA LA POBLACION CIVIL.</a:t>
            </a:r>
          </a:p>
          <a:p>
            <a:endParaRPr lang="es-ES" dirty="0"/>
          </a:p>
          <a:p>
            <a:r>
              <a:rPr lang="es-ES" dirty="0" smtClean="0"/>
              <a:t>LOS POLITICOS QUE FUERON ELEGIDOS ALCALDES, GOBERNADORES , CONGRESISTAS DESVIARON DINEROS PARA FINANCIAR A LAS AUC PARA LAS MASACRES, ASESINATOS SELECTIVOS ,DESPLAZAMIENTOS Y ACCIONES CRIMINALES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38328"/>
            <a:ext cx="8686800" cy="931749"/>
          </a:xfrm>
        </p:spPr>
        <p:txBody>
          <a:bodyPr>
            <a:normAutofit/>
          </a:bodyPr>
          <a:lstStyle/>
          <a:p>
            <a:r>
              <a:rPr lang="es-ES" sz="3200" dirty="0" smtClean="0"/>
              <a:t>PARAPOLITICA DEL GOBIERNO DE URIBE VELEZ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388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67345" y="1420480"/>
            <a:ext cx="8638552" cy="5180579"/>
          </a:xfrm>
        </p:spPr>
        <p:txBody>
          <a:bodyPr>
            <a:normAutofit/>
          </a:bodyPr>
          <a:lstStyle/>
          <a:p>
            <a:r>
              <a:rPr lang="es-ES" dirty="0" smtClean="0"/>
              <a:t>IMPULSO EL TURISMO CON LAS CARAVANAS  VIVE COLOMBIA  CON AYUDA DE EJERCITO, POLICIA NACIONAL Y MINISTERIO DE TRANSPORTE</a:t>
            </a:r>
          </a:p>
          <a:p>
            <a:endParaRPr lang="es-ES" dirty="0"/>
          </a:p>
          <a:p>
            <a:r>
              <a:rPr lang="es-ES" dirty="0" smtClean="0"/>
              <a:t>CREO EL IMPUESTO AL  PATRIMONIO  PARA TODOS LOS COLOMBIANOS QUE TUVIERAN UN PATRIMONIO DE 169 MILLONES DE PESOS  PARA RECAUDAR  2 BILLONES DE PESOS PARA SOSTENER AL EJERCITO ( OBLIGANDO A LA GENTE A DECLARAR RENTA )</a:t>
            </a:r>
          </a:p>
          <a:p>
            <a:r>
              <a:rPr lang="es-ES" dirty="0" smtClean="0"/>
              <a:t>LEY 790 DEL 2002 PARA FUSIONAR MINISTERIO DEL INTERIOR , SALUD Y TRABAJO EN EL MINISTERIO DE PROTECCION SOCIAL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ECONOMIA EN GOBIERNO DE URIBE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2936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Gobierno de Juan </a:t>
            </a:r>
            <a:r>
              <a:rPr lang="es-ES" dirty="0"/>
              <a:t>M</a:t>
            </a:r>
            <a:r>
              <a:rPr lang="es-ES" dirty="0" smtClean="0"/>
              <a:t>anuel </a:t>
            </a:r>
            <a:r>
              <a:rPr lang="es-ES" dirty="0"/>
              <a:t>S</a:t>
            </a:r>
            <a:r>
              <a:rPr lang="es-ES" dirty="0" smtClean="0"/>
              <a:t>antos 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13082" r="13082"/>
          <a:stretch>
            <a:fillRect/>
          </a:stretch>
        </p:blipFill>
        <p:spPr>
          <a:xfrm>
            <a:off x="306011" y="1805341"/>
            <a:ext cx="4192836" cy="4574550"/>
          </a:xfrm>
        </p:spPr>
      </p:pic>
      <p:sp>
        <p:nvSpPr>
          <p:cNvPr id="5" name="Marcador de contenido 4"/>
          <p:cNvSpPr>
            <a:spLocks noGrp="1"/>
          </p:cNvSpPr>
          <p:nvPr>
            <p:ph sz="quarter" idx="14"/>
          </p:nvPr>
        </p:nvSpPr>
        <p:spPr>
          <a:xfrm>
            <a:off x="4645151" y="1376955"/>
            <a:ext cx="4366881" cy="4749525"/>
          </a:xfrm>
        </p:spPr>
        <p:txBody>
          <a:bodyPr/>
          <a:lstStyle/>
          <a:p>
            <a:r>
              <a:rPr lang="es-ES" dirty="0" smtClean="0"/>
              <a:t>Político y economista bogotano ( 1951)</a:t>
            </a:r>
          </a:p>
          <a:p>
            <a:r>
              <a:rPr lang="es-ES" dirty="0" smtClean="0"/>
              <a:t>Presidente de 2010 al 2018</a:t>
            </a:r>
          </a:p>
          <a:p>
            <a:r>
              <a:rPr lang="es-ES" dirty="0" smtClean="0"/>
              <a:t>Partidos : liberal y partido social de la Unidad nacional</a:t>
            </a:r>
          </a:p>
          <a:p>
            <a:r>
              <a:rPr lang="es-ES" dirty="0" smtClean="0"/>
              <a:t>Cargos : ministro de comercio exterior( Cesar </a:t>
            </a:r>
            <a:r>
              <a:rPr lang="es-ES" dirty="0"/>
              <a:t>G</a:t>
            </a:r>
            <a:r>
              <a:rPr lang="es-ES" dirty="0" smtClean="0"/>
              <a:t>aviria)</a:t>
            </a:r>
          </a:p>
          <a:p>
            <a:r>
              <a:rPr lang="es-ES" dirty="0" smtClean="0"/>
              <a:t>Ministro de hacienda ( Andrés pastrana)</a:t>
            </a:r>
          </a:p>
          <a:p>
            <a:r>
              <a:rPr lang="es-ES" dirty="0" smtClean="0"/>
              <a:t> Ministro de defensa ( Álvaro Uribe)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5760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Posesiones de la familia Santos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El periódico el tiempo que paso a ser del grupo planeta y actualmente de Luis Carlos </a:t>
            </a:r>
            <a:r>
              <a:rPr lang="es-ES" dirty="0"/>
              <a:t>S</a:t>
            </a:r>
            <a:r>
              <a:rPr lang="es-ES" dirty="0" smtClean="0"/>
              <a:t>armiento Angulo</a:t>
            </a:r>
          </a:p>
          <a:p>
            <a:r>
              <a:rPr lang="es-ES" dirty="0" smtClean="0"/>
              <a:t>Dirección de la Revista Semana y </a:t>
            </a:r>
            <a:r>
              <a:rPr lang="es-ES" dirty="0" err="1" smtClean="0"/>
              <a:t>Wradio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18758" r="187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5845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Acciones del presidente Juan </a:t>
            </a:r>
            <a:r>
              <a:rPr lang="es-ES" dirty="0"/>
              <a:t>M</a:t>
            </a:r>
            <a:r>
              <a:rPr lang="es-ES" dirty="0" smtClean="0"/>
              <a:t>anuel </a:t>
            </a:r>
            <a:r>
              <a:rPr lang="es-ES" dirty="0"/>
              <a:t>S</a:t>
            </a:r>
            <a:r>
              <a:rPr lang="es-ES" dirty="0" smtClean="0"/>
              <a:t>antos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2011 SE PROMULGA LA LEY DE VICTIMAS Y RESTITUCION DE TIERRAS</a:t>
            </a:r>
          </a:p>
          <a:p>
            <a:r>
              <a:rPr lang="es-ES" dirty="0" smtClean="0"/>
              <a:t>NEGOCIACIONES DE PAZ CON LAS FARC:</a:t>
            </a:r>
          </a:p>
          <a:p>
            <a:r>
              <a:rPr lang="es-ES" dirty="0" smtClean="0"/>
              <a:t> </a:t>
            </a:r>
            <a:r>
              <a:rPr lang="es-ES" dirty="0"/>
              <a:t>PAISES GARANTES </a:t>
            </a:r>
            <a:r>
              <a:rPr lang="es-ES" dirty="0" smtClean="0"/>
              <a:t>  ( NORUEGA- OSLO  )Y  ( CUBA- HABANA)</a:t>
            </a:r>
          </a:p>
          <a:p>
            <a:r>
              <a:rPr lang="es-ES" dirty="0" smtClean="0"/>
              <a:t>PAISES FACILITADORES: VENEZUELA Y CHILE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COMISION NEGOCIADORA DEL GOBIERNO: ALEJANDRO EDER , JAIME AVENDAÑO, FRANK PEARL, SERGIO JARAMILLO , HUMBERTO DE LA CALLE , ENRIQUE SANTOS , GONZALO RESTREPO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3925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49" y="1223959"/>
            <a:ext cx="4804897" cy="330469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89618" y="4865240"/>
            <a:ext cx="388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SERGIO JARAMILLO </a:t>
            </a:r>
          </a:p>
          <a:p>
            <a:r>
              <a:rPr lang="es-ES" dirty="0" smtClean="0"/>
              <a:t>HUMBERTO D ELA CALLE</a:t>
            </a:r>
          </a:p>
          <a:p>
            <a:r>
              <a:rPr lang="es-ES" dirty="0" smtClean="0"/>
              <a:t>GONZALO RESTREPO  </a:t>
            </a:r>
          </a:p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890" y="1102270"/>
            <a:ext cx="3931709" cy="46863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186890" y="6104500"/>
            <a:ext cx="316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ENRIQUE SANTOS 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642624" y="474284"/>
            <a:ext cx="737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NEGOCIADORES DEL GOBIERNO DE JUAN MANUEL SANTOS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4447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00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5410" y="5094733"/>
            <a:ext cx="8868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General del ejercito  Jorge Enrique Mora ,  general Oscar Naranjo ( retirado de policía) ,</a:t>
            </a:r>
            <a:r>
              <a:rPr lang="es-ES" dirty="0"/>
              <a:t>F</a:t>
            </a:r>
            <a:r>
              <a:rPr lang="es-ES" dirty="0" smtClean="0"/>
              <a:t>rank Pearl (ministro de ambiente)  , Gonzalo Restrepo ( empresario y director </a:t>
            </a:r>
            <a:r>
              <a:rPr lang="es-ES" dirty="0"/>
              <a:t>E</a:t>
            </a:r>
            <a:r>
              <a:rPr lang="es-ES" dirty="0" smtClean="0"/>
              <a:t>copetrol), Maria Ángela Holguín ( canciller), Roy Barreras 8 senador), Juan Fernando Cristo ( ministro del Interior)  , Rafael Pardo Leal ( consejero)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2632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COMISION NEGOCIADORA DE LAS FARC : MAURICIO JARAMILLO ( comandante bloque Jose María Cordoba)  , MARCOS CALARCA ( experto en temas bilaterales)  , RODRIGO GRANDA ( canciller de las FARC) ANDRES PARIS  ( miembro del secretariado del estado mayor central) 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NEGOCIADORES DE LAS FARC –EP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6601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374" y="0"/>
            <a:ext cx="7527878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75410" y="474284"/>
            <a:ext cx="172896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Iván Márquez</a:t>
            </a:r>
          </a:p>
          <a:p>
            <a:r>
              <a:rPr lang="es-ES" dirty="0" smtClean="0"/>
              <a:t>Jesús </a:t>
            </a:r>
            <a:r>
              <a:rPr lang="es-ES" dirty="0" err="1" smtClean="0"/>
              <a:t>Santrich</a:t>
            </a:r>
            <a:endParaRPr lang="es-ES" dirty="0" smtClean="0"/>
          </a:p>
          <a:p>
            <a:r>
              <a:rPr lang="es-ES" dirty="0" smtClean="0"/>
              <a:t>Marcos Calarcá</a:t>
            </a:r>
          </a:p>
          <a:p>
            <a:r>
              <a:rPr lang="es-ES" dirty="0" smtClean="0"/>
              <a:t>Rodrigo Granda</a:t>
            </a:r>
          </a:p>
          <a:p>
            <a:r>
              <a:rPr lang="es-ES" dirty="0" smtClean="0"/>
              <a:t>Mauricio Jaramillo</a:t>
            </a:r>
          </a:p>
          <a:p>
            <a:r>
              <a:rPr lang="es-ES" dirty="0" smtClean="0"/>
              <a:t>Andrés Paris</a:t>
            </a:r>
          </a:p>
          <a:p>
            <a:r>
              <a:rPr lang="es-ES" dirty="0" smtClean="0"/>
              <a:t>Pastor </a:t>
            </a:r>
            <a:r>
              <a:rPr lang="es-ES" dirty="0" err="1"/>
              <a:t>A</a:t>
            </a:r>
            <a:r>
              <a:rPr lang="es-ES" dirty="0" err="1" smtClean="0"/>
              <a:t>lape</a:t>
            </a:r>
            <a:r>
              <a:rPr lang="es-ES" dirty="0" smtClean="0"/>
              <a:t> </a:t>
            </a:r>
          </a:p>
          <a:p>
            <a:r>
              <a:rPr lang="es-ES" dirty="0" smtClean="0"/>
              <a:t>Joaquín Gómez</a:t>
            </a:r>
          </a:p>
          <a:p>
            <a:r>
              <a:rPr lang="es-ES" dirty="0" smtClean="0"/>
              <a:t>Luis </a:t>
            </a:r>
            <a:r>
              <a:rPr lang="es-ES" dirty="0"/>
              <a:t>A</a:t>
            </a:r>
            <a:r>
              <a:rPr lang="es-ES" dirty="0" smtClean="0"/>
              <a:t>ntonio Lozada </a:t>
            </a:r>
          </a:p>
          <a:p>
            <a:r>
              <a:rPr lang="es-ES" dirty="0" smtClean="0"/>
              <a:t>Pablo </a:t>
            </a:r>
            <a:r>
              <a:rPr lang="es-ES" dirty="0"/>
              <a:t>C</a:t>
            </a:r>
            <a:r>
              <a:rPr lang="es-ES" dirty="0" smtClean="0"/>
              <a:t>atatumbo</a:t>
            </a:r>
          </a:p>
          <a:p>
            <a:r>
              <a:rPr lang="es-ES" dirty="0" smtClean="0"/>
              <a:t>Bernardo salcedo</a:t>
            </a:r>
          </a:p>
          <a:p>
            <a:r>
              <a:rPr lang="es-ES" dirty="0" smtClean="0"/>
              <a:t>Rubén </a:t>
            </a:r>
            <a:r>
              <a:rPr lang="es-ES" dirty="0"/>
              <a:t>Z</a:t>
            </a:r>
            <a:r>
              <a:rPr lang="es-ES" dirty="0" smtClean="0"/>
              <a:t>amora</a:t>
            </a:r>
          </a:p>
          <a:p>
            <a:r>
              <a:rPr lang="es-ES" dirty="0" smtClean="0"/>
              <a:t>Hermes Aguilar </a:t>
            </a:r>
          </a:p>
          <a:p>
            <a:r>
              <a:rPr lang="es-ES" dirty="0" smtClean="0"/>
              <a:t>Sargento Pascuas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1561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07" y="204553"/>
            <a:ext cx="8782525" cy="637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8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GOBIERNOS DE 2002 A 2010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6656" y="1470616"/>
            <a:ext cx="3822192" cy="534769"/>
          </a:xfrm>
        </p:spPr>
        <p:txBody>
          <a:bodyPr/>
          <a:lstStyle/>
          <a:p>
            <a:r>
              <a:rPr lang="es-ES" dirty="0" smtClean="0"/>
              <a:t>ALVARO URIBE VELEZ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33927" y="2005385"/>
            <a:ext cx="4010160" cy="4695943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PRESIDENTE ( 2002 – 2006 Y 2006 A 2010) </a:t>
            </a:r>
          </a:p>
          <a:p>
            <a:r>
              <a:rPr lang="es-ES" dirty="0" smtClean="0"/>
              <a:t>ABOGADO , ALCALDE DE MEDELLIN 1982, SENADOR DESDE 1986 A 1994, GOBERNADOR DE ANTIOQUIA DE 1995 A 1997</a:t>
            </a:r>
          </a:p>
          <a:p>
            <a:r>
              <a:rPr lang="es-ES" dirty="0" smtClean="0"/>
              <a:t>DISIDENTE DEL PARTIDO LIBERAL</a:t>
            </a:r>
          </a:p>
          <a:p>
            <a:r>
              <a:rPr lang="es-ES" dirty="0" smtClean="0"/>
              <a:t>MOVIMIENTO  PRIMERO COLOMBIA</a:t>
            </a:r>
          </a:p>
          <a:p>
            <a:r>
              <a:rPr lang="es-ES" dirty="0" smtClean="0"/>
              <a:t>PARTIDO DE LA U ( 2010)</a:t>
            </a:r>
          </a:p>
          <a:p>
            <a:r>
              <a:rPr lang="es-ES" dirty="0" smtClean="0"/>
              <a:t>CENTRO DEMOCRATICO ( 2013 – 2018)</a:t>
            </a:r>
          </a:p>
          <a:p>
            <a:r>
              <a:rPr lang="es-ES" dirty="0" smtClean="0"/>
              <a:t>POLITICA DE SEGURIDAD DEMOCRATICA BASADO EN EL PLAN COLOMBIA</a:t>
            </a:r>
          </a:p>
          <a:p>
            <a:r>
              <a:rPr lang="es-ES" dirty="0" smtClean="0"/>
              <a:t>2005 REFORMA CONSTITUCIONAL PARA REELECCION</a:t>
            </a:r>
          </a:p>
          <a:p>
            <a:r>
              <a:rPr lang="es-ES" dirty="0" smtClean="0"/>
              <a:t>INVERSION EXTRANJERA DE 2 MIL MILLONES DE DOLARES A 7 MIL MILLONES DE DOLARES</a:t>
            </a:r>
          </a:p>
          <a:p>
            <a:r>
              <a:rPr lang="es-ES" dirty="0" smtClean="0"/>
              <a:t>DESMOVILIZACION DE LAS AUC</a:t>
            </a:r>
          </a:p>
          <a:p>
            <a:r>
              <a:rPr lang="es-ES" dirty="0" smtClean="0"/>
              <a:t>LEY DE JUSTICIA Y PAZ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5632" r="11911" b="-6252"/>
          <a:stretch/>
        </p:blipFill>
        <p:spPr>
          <a:xfrm>
            <a:off x="4361050" y="2005012"/>
            <a:ext cx="4628392" cy="4378797"/>
          </a:xfrm>
        </p:spPr>
      </p:pic>
    </p:spTree>
    <p:extLst>
      <p:ext uri="{BB962C8B-B14F-4D97-AF65-F5344CB8AC3E}">
        <p14:creationId xmlns:p14="http://schemas.microsoft.com/office/powerpoint/2010/main" val="4257156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" y="122397"/>
            <a:ext cx="9139698" cy="65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53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89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104" y="0"/>
            <a:ext cx="9251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42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26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872067" y="1069539"/>
            <a:ext cx="7933576" cy="543125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3 fases:  1º de 1998-2002 Intervención dura contra la producción de cocaína</a:t>
            </a:r>
          </a:p>
          <a:p>
            <a:r>
              <a:rPr lang="es-ES" dirty="0" smtClean="0"/>
              <a:t>2ª  fase  ( 2002 -2006) </a:t>
            </a:r>
            <a:r>
              <a:rPr lang="es-ES" dirty="0" err="1" smtClean="0"/>
              <a:t>terrorización</a:t>
            </a:r>
            <a:r>
              <a:rPr lang="es-ES" dirty="0" smtClean="0"/>
              <a:t> del conflicto armado </a:t>
            </a:r>
          </a:p>
          <a:p>
            <a:r>
              <a:rPr lang="es-ES" dirty="0" smtClean="0"/>
              <a:t>3º fase . (2006- 2010) consolidación y nacionalización del plan </a:t>
            </a:r>
            <a:r>
              <a:rPr lang="es-ES" dirty="0"/>
              <a:t>C</a:t>
            </a:r>
            <a:r>
              <a:rPr lang="es-ES" dirty="0" smtClean="0"/>
              <a:t>olombia </a:t>
            </a:r>
          </a:p>
          <a:p>
            <a:r>
              <a:rPr lang="es-ES" dirty="0" smtClean="0"/>
              <a:t>La elite ( burguesía y oligarquía ) solicitaron ayuda a Estados Unidos para crear un plan de reconstrucción del Estado para ponerle fin a la guerra) </a:t>
            </a:r>
          </a:p>
          <a:p>
            <a:r>
              <a:rPr lang="es-ES" dirty="0" smtClean="0"/>
              <a:t>PLAN COLOMBIA: ESTRATEGIA MAS AMBICIOSA , COSTOSA Y PROLONGADA DE INTERVENCION ESTADOUNIDENSE EN COLOMBIA PARA AFRONTAR LAS AMENAZAS A LA SEGURIDAD NACIONAL</a:t>
            </a:r>
          </a:p>
          <a:p>
            <a:r>
              <a:rPr lang="es-ES" dirty="0" smtClean="0"/>
              <a:t> (  9 MIL MILLONES DE DOLARES  FINANCIAN LA ESTRATEGIA ENTRE 2000 Y 2014)</a:t>
            </a:r>
            <a:endParaRPr lang="es-E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3121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Plan </a:t>
            </a:r>
            <a:r>
              <a:rPr lang="es-ES" dirty="0"/>
              <a:t>C</a:t>
            </a:r>
            <a:r>
              <a:rPr lang="es-ES" dirty="0" smtClean="0"/>
              <a:t>olombia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401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1" y="1052827"/>
            <a:ext cx="7823200" cy="507333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1. LUCHA ANTINARCOTICOS</a:t>
            </a:r>
          </a:p>
          <a:p>
            <a:r>
              <a:rPr lang="es-ES" dirty="0" smtClean="0"/>
              <a:t>2.COMBATE A LOS GRUPOS  GUERRILLEROS</a:t>
            </a:r>
          </a:p>
          <a:p>
            <a:r>
              <a:rPr lang="es-ES" dirty="0" smtClean="0"/>
              <a:t>3. CREAR UN PROYECTO POLITICO NACIONAL:  OBJETIVO: RECUPERAR LA SEGURIDAD </a:t>
            </a:r>
          </a:p>
          <a:p>
            <a:r>
              <a:rPr lang="es-ES" dirty="0" smtClean="0"/>
              <a:t>4. AUMENTO DEL GASTO MILITAR ( DEL 3 AL 6,5% DEL PIB)</a:t>
            </a:r>
          </a:p>
          <a:p>
            <a:pPr marL="0" indent="0">
              <a:buNone/>
            </a:pPr>
            <a:r>
              <a:rPr lang="es-ES" dirty="0" smtClean="0"/>
              <a:t>Fue elaborado por pocos funcionarios colombianos y estadounidenses . No hubo participación ciudadana, no se tuvo en cuenta la posición de la sociedad civil. No se discutió en el poder legislativo , fue muy secreto . Y la clase política acepto la condicionalidad de Washington para el proyecto de pacificación del país</a:t>
            </a:r>
          </a:p>
          <a:p>
            <a:pPr marL="0" indent="0">
              <a:buNone/>
            </a:pPr>
            <a:r>
              <a:rPr lang="es-ES" dirty="0" smtClean="0"/>
              <a:t>FUE CRITICADO POR ONGS NACIONALES E INTERNACIONALES COMO UN PLAN GUERRERISTA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823200" cy="71449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PLAN COLOMBIA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025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01351" y="1591056"/>
            <a:ext cx="8642560" cy="4899067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EL GOBIERNO COLOMBIANO HABIA PERDIDO EL CONTROL DEL 40% DE SU TERRITORIO.</a:t>
            </a:r>
          </a:p>
          <a:p>
            <a:r>
              <a:rPr lang="es-ES" dirty="0" smtClean="0"/>
              <a:t>AGUDIZACION DEL CONFLICTO. DESPLAZAMIENTO DE MILLONES DE PERSONAS, MASACRES , SECUESTRO, ETC</a:t>
            </a:r>
          </a:p>
          <a:p>
            <a:r>
              <a:rPr lang="es-ES" dirty="0" smtClean="0"/>
              <a:t>COLOMBIA PASO DE SER UN PAIS AGROEXPORTADOR A SER UN EXPORTADOR DE PETROLEO , CARBON Y FERRONIQUEL BAJO EL CONTROL DE MULTINACIONALES EXTRANJERAS</a:t>
            </a:r>
          </a:p>
          <a:p>
            <a:r>
              <a:rPr lang="es-ES" dirty="0" smtClean="0"/>
              <a:t>COLOMBIA PASO A SER EXPORTADOR Y PRODUCTOR DE COCA</a:t>
            </a:r>
          </a:p>
          <a:p>
            <a:r>
              <a:rPr lang="es-ES" dirty="0" smtClean="0"/>
              <a:t>PUJA POR DOMINIO DE NARCOTRAFICO, RECURSOS MINEROS ( TERRATENIENTES  CON PARAMILITARES Y GUERRILLAS) ( IMPUESTO DE GUERRA , VACUNAS)</a:t>
            </a:r>
          </a:p>
          <a:p>
            <a:r>
              <a:rPr lang="es-ES" dirty="0" smtClean="0"/>
              <a:t>FINANCIACION DE CAMPAÑAS A LOS POLITICOS POR PARTE DE NARCOTRAFICANTES  Y PARAMILITARES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ANTECEDENTES DEL PLAN COLOMBIA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14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32327" y="1208185"/>
            <a:ext cx="8673538" cy="5483301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PREOCUPACION DE 100 COMPAÑIAS ESTADOUNIDENSES POR EL DETERIORO DE SU SEGURIDAD.</a:t>
            </a:r>
          </a:p>
          <a:p>
            <a:r>
              <a:rPr lang="es-ES" dirty="0" smtClean="0"/>
              <a:t>VISITAS DE ALTOS FUNCIONARIOS DE ESTADOS UNIDOS: ZAR ANTIDROGAS( BARRY MCCAFFREY) , JEFE COMANDO SUR(  CHARLES WILHELM) DIRECTOR DE LA DEA ( ADMINISTRACION PARA CONTROL DE DROGAS : LOUIS FREEH), ASESOR DE CLINTON  PARA AMERICA LATINA  ( THOMAS MCLARTHY) EN 1998</a:t>
            </a:r>
          </a:p>
          <a:p>
            <a:r>
              <a:rPr lang="es-ES" dirty="0" smtClean="0"/>
              <a:t>ESTADOS UNIDOS CONSIDERO A COLOMBIA EL FACTOR DE DESESTABILIZACION PARA EL HEMISFERIO</a:t>
            </a:r>
          </a:p>
          <a:p>
            <a:r>
              <a:rPr lang="es-ES" dirty="0" smtClean="0"/>
              <a:t>AYUDA MILITAR NORTEAMERICANA SUBIO A 88,56 MILLONES DE DOLARES .</a:t>
            </a:r>
          </a:p>
          <a:p>
            <a:r>
              <a:rPr lang="es-ES" dirty="0" smtClean="0"/>
              <a:t>SE CREO LA TESIS DE QUE EL ENEMIGO ERA UN NARCO INSURGENTE ELIMINANDO LAS DIFERENCIAS ENTRE COMBATIENTES, NO COMBATIENTES ,CAMPESINOS CULTIVADORES DE COCA , GUERRILLEROS, NARCOTRAFICANTES .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6985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ANTECEDENTES DEL PLAN </a:t>
            </a:r>
            <a:r>
              <a:rPr lang="es-ES" sz="4000" dirty="0" smtClean="0"/>
              <a:t>COLOMBIA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35302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96" y="126563"/>
            <a:ext cx="3230377" cy="32784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1596" y="3686514"/>
            <a:ext cx="310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ZAR ANTIDROGAS BARRY MCCAFREY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973" y="284469"/>
            <a:ext cx="3759200" cy="312054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93323" y="3686514"/>
            <a:ext cx="3345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DIRECTOR DE LA DEA LOUIS FREEH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81500"/>
            <a:ext cx="2451100" cy="24765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451100" y="4381499"/>
            <a:ext cx="1932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ASESOR DE BILL CLINTON </a:t>
            </a:r>
          </a:p>
          <a:p>
            <a:r>
              <a:rPr lang="es-ES" dirty="0" smtClean="0"/>
              <a:t>TOMAS MACKMCLARTY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350" y="4356068"/>
            <a:ext cx="3206111" cy="238977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682277" y="4356068"/>
            <a:ext cx="14617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CHARLES WILHELM</a:t>
            </a:r>
          </a:p>
          <a:p>
            <a:r>
              <a:rPr lang="es-ES" dirty="0" smtClean="0"/>
              <a:t>JEFE DE COMANDO SUR DE </a:t>
            </a:r>
          </a:p>
          <a:p>
            <a:r>
              <a:rPr lang="es-ES" dirty="0" smtClean="0"/>
              <a:t>ESTADOS </a:t>
            </a:r>
          </a:p>
          <a:p>
            <a:r>
              <a:rPr lang="es-ES" dirty="0" smtClean="0"/>
              <a:t>UNIDOS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630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3909" y="1486997"/>
            <a:ext cx="8797444" cy="463916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DEL 2002 AL 2010 : PRIMER Y SEGUNDO MANDATOS DE ALVARO URIBE VELEZ</a:t>
            </a:r>
          </a:p>
          <a:p>
            <a:r>
              <a:rPr lang="es-ES" dirty="0" smtClean="0"/>
              <a:t>SE PRODUCE UNA OFENSIVA MILITAR CONTRA LAS FARC- EP</a:t>
            </a:r>
          </a:p>
          <a:p>
            <a:r>
              <a:rPr lang="es-ES" dirty="0" smtClean="0"/>
              <a:t>PROCESO DE MODERNIZACION DEL EJERCITO</a:t>
            </a:r>
          </a:p>
          <a:p>
            <a:r>
              <a:rPr lang="es-ES" dirty="0" smtClean="0"/>
              <a:t>SE INSCRIBE EL CONFLICTO ARMADO COLOMBIANO EN LA LUCHA GLOBAL CONTRA EL TERRORISMO</a:t>
            </a:r>
          </a:p>
          <a:p>
            <a:r>
              <a:rPr lang="es-ES" dirty="0" smtClean="0"/>
              <a:t>RESPALDO NORTEAMERICANO AL PROYECTO DE PACIFICACION ( TERRORISMO ESTATAL) DE ALVARO URIBE </a:t>
            </a:r>
          </a:p>
          <a:p>
            <a:r>
              <a:rPr lang="es-ES" dirty="0" smtClean="0"/>
              <a:t>EL SECRETARIO DE ESTADO DE U.S.A COLIN POWELL DECLARA A LAS FARC Y EL ELN COMO GRUPOS TERRORISTAS. </a:t>
            </a:r>
          </a:p>
          <a:p>
            <a:r>
              <a:rPr lang="es-ES" dirty="0" smtClean="0"/>
              <a:t>EL PLAN COLOMBIA PASO DE SER UN PLAN ANTINARCOTICOS A SER UN PLAN ANTITERRORISTA</a:t>
            </a:r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62795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2º ETAPA PLAN COLOMBIA </a:t>
            </a:r>
            <a:br>
              <a:rPr lang="es-ES" sz="3600" dirty="0" smtClean="0"/>
            </a:br>
            <a:r>
              <a:rPr lang="es-ES" sz="3600" dirty="0" smtClean="0"/>
              <a:t>POLITICA DE SEGURIDAD DEMOCRATICA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398912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 de onda.thmx</Template>
  <TotalTime>830</TotalTime>
  <Words>1558</Words>
  <Application>Microsoft Macintosh PowerPoint</Application>
  <PresentationFormat>Presentación en pantalla (4:3)</PresentationFormat>
  <Paragraphs>154</Paragraphs>
  <Slides>34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Forma de onda</vt:lpstr>
      <vt:lpstr>CONFLICTO ARMADO COLOMBIANO </vt:lpstr>
      <vt:lpstr>GOBIERNOS COLOMBIANOS DE 2002 A 2018</vt:lpstr>
      <vt:lpstr>GOBIERNOS DE 2002 A 2010</vt:lpstr>
      <vt:lpstr>Plan Colombia </vt:lpstr>
      <vt:lpstr>PLAN COLOMBIA </vt:lpstr>
      <vt:lpstr>ANTECEDENTES DEL PLAN COLOMBIA</vt:lpstr>
      <vt:lpstr>ANTECEDENTES DEL PLAN COLOMBIA</vt:lpstr>
      <vt:lpstr>Presentación de PowerPoint</vt:lpstr>
      <vt:lpstr>2º ETAPA PLAN COLOMBIA  POLITICA DE SEGURIDAD DEMOCRATICA</vt:lpstr>
      <vt:lpstr>2º ETAPA PLAN COLOMBIA</vt:lpstr>
      <vt:lpstr>CRITICADO POR LA ONG  HUMAN RIGHTS WATCH ( OBSERVATORIO DE DERECHOS HUMANOS) POR VIOLACIONES A LOS DERECHOS HUMANOS . YIDIS POLITICA(  COMPRA DE VOTOS EN EL CONGRESO PARA APROBAR LA REELECCION AGROINGRESO SEGURO (  TERRATENIENTES FRACCIONARON SUS TIERRAS PARA ACCEDER A MULTIPLES SUBSIDIOS ) CHUZADAS DEL DAS ( INTERCEPTARON LLAMADAS TELEFONICAS  Y REALIZARON SEGUIMIENTO A OPOSITORES) FALSOS POSITIVOS ( ASESINATO A JOVENES POR PARTE DEL EJERCITO INCULPANDOLOS DE GUERRILLEROS )  INVESTIGACIONES  A URIBE POR TRIBUNAL SUPERIOR DE AMEDELLIN POR SUS VINCULOS  CON LOS PARAMILITARES EN LAS MASACRES   </vt:lpstr>
      <vt:lpstr>GOBIERNO DE ALVARO URIBE </vt:lpstr>
      <vt:lpstr>GOBIERNO DE ALVARO URIBE VELEZ POLITICA DE SEGURIDAD DEMOCRATICA</vt:lpstr>
      <vt:lpstr>ALIANZA CON ESTADOS UNIDOS </vt:lpstr>
      <vt:lpstr>Cuanto cuesta la guerra ? Informe de revista Semana septiembre  2014</vt:lpstr>
      <vt:lpstr>Informe de revista semana 2014 </vt:lpstr>
      <vt:lpstr>Presentación de PowerPoint</vt:lpstr>
      <vt:lpstr>Presentación de PowerPoint</vt:lpstr>
      <vt:lpstr>OPERACIONES MILITARES DE URIBE</vt:lpstr>
      <vt:lpstr>PARAPOLITICA DEL GOBIERNO DE URIBE VELEZ</vt:lpstr>
      <vt:lpstr>ECONOMIA EN GOBIERNO DE URIBE </vt:lpstr>
      <vt:lpstr>Gobierno de Juan Manuel Santos </vt:lpstr>
      <vt:lpstr>Posesiones de la familia Santos </vt:lpstr>
      <vt:lpstr>Acciones del presidente Juan Manuel Santos </vt:lpstr>
      <vt:lpstr>Presentación de PowerPoint</vt:lpstr>
      <vt:lpstr>Presentación de PowerPoint</vt:lpstr>
      <vt:lpstr>NEGOCIADORES DE LAS FARC –EP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I.E. Jose Maria Cordoba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CONFLICTO ARMADO COLOMBIANO </dc:title>
  <dc:creator>Rocio Cordoba</dc:creator>
  <cp:lastModifiedBy>Rocio Cordoba</cp:lastModifiedBy>
  <cp:revision>59</cp:revision>
  <dcterms:created xsi:type="dcterms:W3CDTF">2018-02-21T01:59:04Z</dcterms:created>
  <dcterms:modified xsi:type="dcterms:W3CDTF">2019-05-06T02:01:05Z</dcterms:modified>
</cp:coreProperties>
</file>