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5" r:id="rId3"/>
    <p:sldId id="281" r:id="rId4"/>
    <p:sldId id="257" r:id="rId5"/>
    <p:sldId id="258" r:id="rId6"/>
    <p:sldId id="259" r:id="rId7"/>
    <p:sldId id="261" r:id="rId8"/>
    <p:sldId id="279" r:id="rId9"/>
    <p:sldId id="277" r:id="rId10"/>
    <p:sldId id="262" r:id="rId11"/>
    <p:sldId id="283" r:id="rId12"/>
    <p:sldId id="263" r:id="rId13"/>
    <p:sldId id="264" r:id="rId14"/>
    <p:sldId id="28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7" r:id="rId24"/>
    <p:sldId id="289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>
      <p:cViewPr varScale="1">
        <p:scale>
          <a:sx n="78" d="100"/>
          <a:sy n="78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89F9-5FCE-456A-A577-800BDD8439B1}" type="datetimeFigureOut">
              <a:rPr lang="es-ES" smtClean="0"/>
              <a:pPr/>
              <a:t>19/04/15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EFF8-C25B-46ED-A65C-017D404C930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7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8EB84-A763-4133-AC9A-591823619C6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E537EA-0984-4764-9E63-06B5441CB73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6A480-A861-4EA0-B551-2F9E14B96BB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D19EE-1368-48BF-ABE2-2C67C0C9FF8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4A854-81E8-43C8-A81B-2620C62E2F2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05AC8-3A88-45C8-A1DD-BA71FC5940D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EFF8-C25B-46ED-A65C-017D404C930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1F570-91F9-4D6D-8EE1-EDBE7E1406E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8C5E4-3C94-4116-A1D9-66A413AE6F1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ABAA4F-1E30-41C5-9142-7550EC43724E}" type="datetimeFigureOut">
              <a:rPr lang="es-CO" smtClean="0"/>
              <a:pPr/>
              <a:t>19/04/15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99539F-A67C-45BF-8204-91AE89A6CB38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738464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latin typeface="Comic Sans MS" pitchFamily="66" charset="0"/>
              </a:rPr>
              <a:t>PRIMERA GUERRA MUNDIAL</a:t>
            </a:r>
            <a:br>
              <a:rPr lang="es-CO" sz="3600" b="1" dirty="0" smtClean="0">
                <a:latin typeface="Comic Sans MS" pitchFamily="66" charset="0"/>
              </a:rPr>
            </a:br>
            <a:r>
              <a:rPr lang="es-CO" sz="3600" b="1" dirty="0">
                <a:latin typeface="Comic Sans MS" pitchFamily="66" charset="0"/>
              </a:rPr>
              <a:t/>
            </a:r>
            <a:br>
              <a:rPr lang="es-CO" sz="3600" b="1" dirty="0">
                <a:latin typeface="Comic Sans MS" pitchFamily="66" charset="0"/>
              </a:rPr>
            </a:br>
            <a:r>
              <a:rPr lang="es-CO" sz="3600" b="1" dirty="0" smtClean="0">
                <a:latin typeface="Comic Sans MS" pitchFamily="66" charset="0"/>
              </a:rPr>
              <a:t/>
            </a:r>
            <a:br>
              <a:rPr lang="es-CO" sz="3600" b="1" dirty="0" smtClean="0">
                <a:latin typeface="Comic Sans MS" pitchFamily="66" charset="0"/>
              </a:rPr>
            </a:br>
            <a:r>
              <a:rPr lang="es-CO" sz="3600" b="1" dirty="0" smtClean="0">
                <a:latin typeface="Comic Sans MS" pitchFamily="66" charset="0"/>
              </a:rPr>
              <a:t>1.914-1.918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" name="10 Marcador de posición de imagen" descr="http://4.bp.blogspot.com/_38rpIHV3xQ8/TPI2T0yfGlI/AAAAAAAAAD4/AenLJMsn0N4/s1600/primera_guerra_mundial-full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 b="1803"/>
          <a:stretch>
            <a:fillRect/>
          </a:stretch>
        </p:blipFill>
        <p:spPr bwMode="auto">
          <a:xfrm>
            <a:off x="1115616" y="1412776"/>
            <a:ext cx="409384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87208" cy="1162050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EUROPA EN LA PRMERA GUERRA MUNDIAL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3" y="1628800"/>
            <a:ext cx="8208912" cy="4896544"/>
          </a:xfrm>
        </p:spPr>
      </p:pic>
      <p:cxnSp>
        <p:nvCxnSpPr>
          <p:cNvPr id="9" name="8 Conector recto"/>
          <p:cNvCxnSpPr/>
          <p:nvPr/>
        </p:nvCxnSpPr>
        <p:spPr>
          <a:xfrm>
            <a:off x="2508707" y="4437112"/>
            <a:ext cx="648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013035" y="2996952"/>
            <a:ext cx="648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609632" y="3717032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148064" y="5064224"/>
            <a:ext cx="648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781268" y="5046712"/>
            <a:ext cx="648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940152" y="3140968"/>
            <a:ext cx="648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528379" y="4077072"/>
            <a:ext cx="126775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164288" y="5503912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es-ES" smtClean="0"/>
              <a:t>DETONANTE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3757613" cy="5643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ASESINATO DEL ARCHIDUQUE FRANCISCO FERNANDOHEREDERO DEL TRONODEL IMPERIO AUSTROHUNGARO Y SU ESPOSA SOFIA CHOTEK EN SARAJEVO BOSNIA EL 28 D EJUNIO DE 1914 POR EL ESTUDIANTE SERBIO GAVRILO PRINCIPACTIVISTA DE LA ORGANIZACIÓN NACIONALISTA SERBIA “LA MANO NEGRA”</a:t>
            </a:r>
          </a:p>
        </p:txBody>
      </p:sp>
      <p:pic>
        <p:nvPicPr>
          <p:cNvPr id="7172" name="Picture 2" descr="C:\Users\ROCIO\Pictures\-francisco-fernand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714375"/>
            <a:ext cx="4000500" cy="3405188"/>
          </a:xfrm>
          <a:noFill/>
        </p:spPr>
      </p:pic>
      <p:pic>
        <p:nvPicPr>
          <p:cNvPr id="7173" name="Picture 3" descr="C:\Users\ROCIO\Pictures\ASESINATO DE FRANCISCO FERNAND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143375"/>
            <a:ext cx="4572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LAS FASES DEL CONFLICTO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La primera fase corresponde al desarrollo del conflicto, en el cual se fortalecieron las alianzas militares, las declaraciones de guerra, las invasiones de los territorios enemigos y los combates.</a:t>
            </a:r>
          </a:p>
          <a:p>
            <a:r>
              <a:rPr lang="es-CO" dirty="0" smtClean="0"/>
              <a:t>La segunda fase corresponde a las estrategias para lograr las estrategias para lograr la victoria y la búsqueda  de la paz.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917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PRIMERA FASE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28 de julio de 1914 estallo el conflicto armado, cuando Austria-</a:t>
            </a:r>
            <a:r>
              <a:rPr lang="es-CO" dirty="0" err="1" smtClean="0"/>
              <a:t>Hungria</a:t>
            </a:r>
            <a:r>
              <a:rPr lang="es-CO" dirty="0" smtClean="0"/>
              <a:t> declaro la guerra a serbia.</a:t>
            </a:r>
          </a:p>
          <a:p>
            <a:r>
              <a:rPr lang="es-CO" dirty="0" smtClean="0"/>
              <a:t>Alemania               Autria-Hungria</a:t>
            </a:r>
          </a:p>
          <a:p>
            <a:endParaRPr lang="es-CO" dirty="0" smtClean="0"/>
          </a:p>
          <a:p>
            <a:r>
              <a:rPr lang="es-CO" dirty="0" smtClean="0"/>
              <a:t>  Rusia                   Serbia</a:t>
            </a:r>
          </a:p>
          <a:p>
            <a:endParaRPr lang="es-CO" dirty="0" smtClean="0"/>
          </a:p>
          <a:p>
            <a:r>
              <a:rPr lang="es-CO" dirty="0" smtClean="0"/>
              <a:t>Francia</a:t>
            </a:r>
            <a:endParaRPr lang="es-CO" dirty="0"/>
          </a:p>
        </p:txBody>
      </p:sp>
      <p:sp>
        <p:nvSpPr>
          <p:cNvPr id="4" name="3 Flecha derecha"/>
          <p:cNvSpPr/>
          <p:nvPr/>
        </p:nvSpPr>
        <p:spPr>
          <a:xfrm>
            <a:off x="3491880" y="3212976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derecha"/>
          <p:cNvSpPr/>
          <p:nvPr/>
        </p:nvSpPr>
        <p:spPr>
          <a:xfrm>
            <a:off x="3491880" y="4437112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abajo"/>
          <p:cNvSpPr/>
          <p:nvPr/>
        </p:nvSpPr>
        <p:spPr>
          <a:xfrm>
            <a:off x="2483768" y="3573016"/>
            <a:ext cx="144016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2411760" y="4725144"/>
            <a:ext cx="144016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806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3.static.flickr.com/2401/2838762451_d8a5407a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" y="857232"/>
            <a:ext cx="81439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285852" y="35716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FRENTE ORIENTAL Y FRENTE OCCIDENTAL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ESTRATEGIA  ALEMANA</a:t>
            </a:r>
            <a:endParaRPr lang="es-CO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352928" cy="5040560"/>
          </a:xfrm>
        </p:spPr>
      </p:pic>
    </p:spTree>
    <p:extLst>
      <p:ext uri="{BB962C8B-B14F-4D97-AF65-F5344CB8AC3E}">
        <p14:creationId xmlns:p14="http://schemas.microsoft.com/office/powerpoint/2010/main" val="36002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/>
          </a:bodyPr>
          <a:lstStyle/>
          <a:p>
            <a:r>
              <a:rPr lang="es-CO" sz="2400" dirty="0" smtClean="0"/>
              <a:t>La  guerra submarina y el bloqueo económico fueron las estrategias que empleo Alemania para doblegar a Inglaterra  a partir de 1915.</a:t>
            </a:r>
          </a:p>
          <a:p>
            <a:r>
              <a:rPr lang="es-CO" sz="2400" dirty="0" smtClean="0"/>
              <a:t>Las grandes consecuencias que dejaba la guerra, genero un cambio de actitud en la sociedad que al principio apoyaba el conflicto, pero que al verse directamente afectada reclamo su culminación.</a:t>
            </a:r>
          </a:p>
          <a:p>
            <a:r>
              <a:rPr lang="es-CO" sz="2400" dirty="0" smtClean="0"/>
              <a:t>Sin embargo, para los comprometidos con esta guerra culminarla no era tan fácil; no se pensaba en la derrota, por el temor a la desintegración territorial para los imperios.</a:t>
            </a:r>
          </a:p>
          <a:p>
            <a:r>
              <a:rPr lang="es-CO" sz="2400" dirty="0" smtClean="0"/>
              <a:t>Dos situaciones fueron determinantes para que los EE.UU  entraran  en la guerra:</a:t>
            </a:r>
            <a:r>
              <a:rPr lang="es-CO" sz="2400" dirty="0"/>
              <a:t> </a:t>
            </a:r>
            <a:r>
              <a:rPr lang="es-CO" sz="2400" dirty="0" smtClean="0"/>
              <a:t>el hundimiento en 1915 del trasatlántico ingles LUSITANIA, y también del vapor francés SUSSEX, en 1916 en los que viajaban ciudadanos estadounidenses. </a:t>
            </a:r>
          </a:p>
        </p:txBody>
      </p:sp>
    </p:spTree>
    <p:extLst>
      <p:ext uri="{BB962C8B-B14F-4D97-AF65-F5344CB8AC3E}">
        <p14:creationId xmlns:p14="http://schemas.microsoft.com/office/powerpoint/2010/main" val="301127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264696"/>
          </a:xfrm>
        </p:spPr>
        <p:txBody>
          <a:bodyPr/>
          <a:lstStyle/>
          <a:p>
            <a:r>
              <a:rPr lang="es-CO" smtClean="0"/>
              <a:t>En noviembre de 1917   </a:t>
            </a:r>
            <a:r>
              <a:rPr lang="es-CO" dirty="0" smtClean="0"/>
              <a:t>los bolcheviques  que acababan de triunfar en la revolución socialista en Rusia anunciaron  que se retiraban de la guerra.</a:t>
            </a:r>
          </a:p>
          <a:p>
            <a:r>
              <a:rPr lang="es-CO" dirty="0" smtClean="0"/>
              <a:t>El 3 de marzo firmaron con las potencias centrales el tratado de BREST-LITOVSK, en Polonia mediante el cual cedieron Finlandia, Polonia, estonia, Lituania, ucrania y otros territorios, resultando favorecida Alemania.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250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SEGUNDA FASE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El declive de la triple alianza se hizo evidente en 1918; las tropas británicas que habían sufrido numerosas derrotas, ocuparon Bagdad y Jerusalén en marzo de 1917 y en octubre de 1918obligaron a los turcos  a capitular.</a:t>
            </a:r>
          </a:p>
          <a:p>
            <a:r>
              <a:rPr lang="es-CO" dirty="0" smtClean="0"/>
              <a:t>La combinación de los esfuerzos  de británicos y franceses logro doblegar a las tropas alemanas  entre los meses de agosto  y noviembre  de 1918.</a:t>
            </a:r>
          </a:p>
          <a:p>
            <a:r>
              <a:rPr lang="es-CO" dirty="0" smtClean="0"/>
              <a:t>El 10 de noviembre la monarquía alemana, fue derrocada por una </a:t>
            </a:r>
            <a:r>
              <a:rPr lang="es-CO" smtClean="0"/>
              <a:t>insurrección  </a:t>
            </a:r>
            <a:r>
              <a:rPr lang="es-CO" dirty="0" smtClean="0"/>
              <a:t>y remplazada por una republica.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059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es-CO" dirty="0" smtClean="0"/>
              <a:t>En el imperio Astro-</a:t>
            </a:r>
            <a:r>
              <a:rPr lang="es-CO" dirty="0" err="1" smtClean="0"/>
              <a:t>Hungaro</a:t>
            </a:r>
            <a:r>
              <a:rPr lang="es-CO" dirty="0" smtClean="0"/>
              <a:t>, en octubre de 1918,  fue depuesta la monarquía de los Habsburgo, señalando el fin del imperio y la correspondiente capitulación  y petición de paz hecha por turcos y búlgaros.</a:t>
            </a:r>
          </a:p>
          <a:p>
            <a:r>
              <a:rPr lang="es-CO" dirty="0" smtClean="0"/>
              <a:t>El imperio Turco-Otomano corrió igual suerte  después de la capitulación y la petición de paz de los turcos y búlgaros.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046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643866" cy="50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Antecedentes de la primera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8" cy="4900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1914 a 1918 ocurrió la primera guerra mundial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Competencia económica de las potencias europeas  , por mercados , colonias  materias primas y el reparto del mundo.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Nacionalismo extremo en las potencias europeas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HUELGAS DEL MOVIMIENTO OBRERO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3076" name="Picture 3" descr="C:\Users\ROCIO\Pictures\imagehuelgas antes d e1 guer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14438"/>
            <a:ext cx="4000500" cy="2128837"/>
          </a:xfrm>
          <a:noFill/>
        </p:spPr>
      </p:pic>
      <p:pic>
        <p:nvPicPr>
          <p:cNvPr id="3077" name="Picture 4" descr="C:\Users\ROCIO\Pictures\AFRICA COLONI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000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La gran guerra condujo diversas consecuencias: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CO" dirty="0" smtClean="0"/>
              <a:t>a. Millones de muertos y heridos.</a:t>
            </a:r>
          </a:p>
          <a:p>
            <a:pPr marL="82296" indent="0">
              <a:buNone/>
            </a:pPr>
            <a:r>
              <a:rPr lang="es-CO" dirty="0" smtClean="0"/>
              <a:t>b. Extinción de las dinastías reinantes en Alemania (Hohenzollern); Austria-</a:t>
            </a:r>
            <a:r>
              <a:rPr lang="es-CO" dirty="0" err="1" smtClean="0"/>
              <a:t>Hungria</a:t>
            </a:r>
            <a:r>
              <a:rPr lang="es-CO" dirty="0" smtClean="0"/>
              <a:t> (Habsburgo) y Rusia (Romanoff).</a:t>
            </a:r>
          </a:p>
          <a:p>
            <a:pPr marL="82296" indent="0">
              <a:buNone/>
            </a:pPr>
            <a:r>
              <a:rPr lang="es-CO" dirty="0" smtClean="0"/>
              <a:t>c. Surgimientos de nuevos estados como Polonia, Checoslovaquia, Austria, Hungría o Turquía.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70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8064896" cy="6480720"/>
          </a:xfrm>
        </p:spPr>
      </p:pic>
    </p:spTree>
    <p:extLst>
      <p:ext uri="{BB962C8B-B14F-4D97-AF65-F5344CB8AC3E}">
        <p14:creationId xmlns:p14="http://schemas.microsoft.com/office/powerpoint/2010/main" val="139329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552728"/>
          </a:xfrm>
        </p:spPr>
        <p:txBody>
          <a:bodyPr/>
          <a:lstStyle/>
          <a:p>
            <a:pPr marL="82296" indent="0">
              <a:buNone/>
            </a:pPr>
            <a:r>
              <a:rPr lang="es-CO" dirty="0" smtClean="0"/>
              <a:t>d. Perdidas de las posesiones coloniales alemanas, que quedo aparente debilitada y señalada como responsable de la guerra.</a:t>
            </a:r>
          </a:p>
          <a:p>
            <a:pPr marL="82296" indent="0">
              <a:buNone/>
            </a:pPr>
            <a:r>
              <a:rPr lang="es-CO" dirty="0" smtClean="0"/>
              <a:t>e. Crisis profunda  de la economía europea.</a:t>
            </a:r>
          </a:p>
          <a:p>
            <a:pPr marL="82296" indent="0">
              <a:buNone/>
            </a:pPr>
            <a:r>
              <a:rPr lang="es-CO" dirty="0" smtClean="0"/>
              <a:t>f. Los temores e inquietudes que suscito la Revolución Rusa, así como la reacciones del resto del </a:t>
            </a:r>
            <a:r>
              <a:rPr lang="es-CO" smtClean="0"/>
              <a:t>mundo.</a:t>
            </a:r>
          </a:p>
          <a:p>
            <a:pPr marL="82296" indent="0">
              <a:buNone/>
            </a:pPr>
            <a:endParaRPr lang="es-CO" dirty="0" smtClean="0"/>
          </a:p>
          <a:p>
            <a:pPr marL="82296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95963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pwMiGapbMOk/SMrLYP0K_BI/AAAAAAAAAAU/S5vit5m7qyI/s400/1937-Guer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14375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4" descr="data:image/jpeg;base64,/9j/4AAQSkZJRgABAQAAAQABAAD/2wCEAAkGBhQSERUUExQWFBUWGBoYGBYYGBgcHBwXFxcbFxgeGRgdHSkeGBojGhgXHy8gIycqLCwsGiAxNTAqNSYrLCkBCQoKDgwOGg8PGikcHCQpKSkpLCkpLCwpLCkpKSkpKSksKSkpKSkpKSkpKSkpLCkpKSksKSwsKSksLCkpLCwpKf/AABEIALcBEwMBIgACEQEDEQH/xAAcAAABBQEBAQAAAAAAAAAAAAAEAAIDBQYBBwj/xABAEAACAQIEBAQEBAMHBAIDAQABAhEDIQAEEjEFIkFRBhMyYRRxgZEjQqHwB1KxFTNiwdHh8RYkQ4JyklOi0hf/xAAZAQADAQEBAAAAAAAAAAAAAAAAAQIDBAX/xAAlEQACAgEEAwEAAgMAAAAAAAAAAQIRIQMSEzFBUWEiBBQycYH/2gAMAwEAAhEDEQA/APcMLDS2GF8OiHNIlwsQ+ZjgfD2k8qJ8LEYOH4ktSs7hY5OFOAdncLCwsAxYWFhYAFhYWFgAWFhYWADk4WO45gEdwscBx3AAsLCwsAxYWFhYAFhYWFgAWFhYWABYWFjmrAB3HCcLVhasArOEYHq0pwQWxFUbFxsw1EmRpSgYWOh/fCw8mWxAbcQwz+0RgN6Q/mxE1Pswx2bInG5yLA8QGODiI98VNQkdRhpY9sHGid8i/TiIxMM+MZrWRheacTxRZa15I03xq98OGaHfGX81sd8xvfC4UV/Ykaf4oY78XjNCs/fD1dj3wuFFc8jRDiC4eM2MUtLLE/mH64KGVP8AN9sZvTijVa0w85sYZ8V74FXLe+Jkyo74W2KK3zkPOaxz4zCORGBny7dNsCUQe9E3xhx34g4G0N2w9Ae2KpEWwpGJwQrYFpDBAMYykbabolBwscBx3GZ0pixwrjuFgBnAMdw0vhpq4dE7kiTCxAcyO+G/GDvh7WLkiTk4ieoO+Ba2eGK7M5gnbGkdM556paVM+g64HPGB0E4oKrEm0nA1XO6JLHSBuWMAfM41WnEweszTHip7friM58ntjKZHjfnJrS4mP+e0iD8jicZtx0OKUEQ9Rs0gz37thYzJzrdscxXGRyGhq0TiBqeKjhfj3L169WiHRSGUUyTHmgrzFZi4YER2jBeY8SZZULtWphQWBOoG6TqAG5IKmw36TgTspoKNMdDheV74rn8S5YEj4ijMkXqKLiZBk22P6d8Obj9ACTXpQTE+Yu5Md9pBE7e+HYqDPh/fCFA4G/t2jP8AfUun/kTc7bHD141RInzaW0/3ibb/AM3scHRNJhC0ziVaZ9sRjMKQCGmdrggzt98dLH3GAeCXyTjopxiAMf3OOAk3wUMMp1O+JhVxS8U4l8PSaq/pUTAkk9gLde+18A8G8TPVy3xD09CCTyy0qP5R6jABJtFrTiWi1I1q1gPrtiUZjGYy/HlfytJP4pISVIkhDU/MBbSN+siNxiw81pIkEjcBhP8AtsfscS4lby4OZww5g4ouJcSajSaoysQv8qlvuB07kwBvjzTi3j3NVqDtyU1JBQCpFTQTpH4YJLHUJJEkTHScTtSKUmz2b4jEyZjHk2f8evoypPKxk1EYMIIlQzEhZE3BECQb40HiTxBUp5TzkIQwCNQFyTEAdZ/pgpMW9o3wrDDmq4wnhjj9WvQVmEWEETBsOsAE/LFyuebvieOy+XwX5fEYrN2xTf2k/c4d/azAfv64ewXIXIqtjnnN2xTnjDYY3GGwcbDlRemocQ1KmKVuLNhh4q2GtNoT1UyxrNii4/4mp5ZZZSWYHQIsSNwTNo3/AMxhuc4wVUsYtNiYmBO/3+2PNPEfj9qilYEXuUuD0g6jMe/vI6YJ/lEJ7mbrwt4zWuPLqT5xkjlMad5BAhANoa+w3xerxOkR60I9mG+3ex6Xx4hwfxd8MrmmoNRvd4Ai8iSjgXiQYP6VK8V0i28gkEArv+vS2I5aRpxtnvK58OA1JhUQ2kGRY7WP77YwvjLxsrU3ppJaSuqJWxvI6kH8rCPnjDcK8T1Mtq+HqFAxBIhSCRIvI3v+4GK7NVgRAaZBkmf1/rglrJqkC0XeTY+CfEtSjyBkCA6m1FFBEW5zedoVQWPv01vinx15elac3jVyEGZldOrcW+V98eNEhQpG53m1xvHt0xPRZRdnkA7KSP16x3xPNSoqWjmz17JcYzdWmr+XTGoTBLf69d8cx5rR4zpUBZAGw0/7YWHzMy4SSpkkLRqDG29hJ9/0wTW4DcsxCCeoIH0FiRGKirnpbcb9O/fDanGWJuZHv9ziE/Rq9OWCXMZPmuwjv3jrvM/PC8gBSQZE7R3H7vgT46/Qjt/phqZuCRMT/lt/ngtlbH5DqlI8pSpY9BMiLXxG9PSYDR8u2B/iokAjERr73wW/I1AtMqQqyKhDjbp7iD0MycFUuLZkUyBmasGbF2gbe/tiiOYtuMOTM6djg3MOMvqfHczYtma4Nrio1zJIJv7kyepOC18ZZzUNOaqsYi5JF/8A5WB9+mMoubnrPT6YcmaCt6v1w9z9i4jQ8X43ma6lalZ2B0lgTaVkDa3X6k4q0q1QhUVX0k3XWwFtrTGBznFI9Q+R7/54bTqrtI+fyuMTvfsah8LSnxquPKK1WBptqTblM7gRE3PTbtaD/wDqnNLmhmPiDriJjl06p0FBYoTEgfPe+KVZ/lJ6hosBubRe3vhUgzGVSo0dkYifoIwcn0fH8LnxB4krZgszVSJARgupVIEEDRqIj53OKOqzlQC5IjabQTO228n5mdycS/AV2P8Ac1e/92/+n6HBC8AzTT/21Yn/AODCOvbCep9KjpNEJzFRlSWAFMwpvI9gZnTufaT9CeIcSr11GuqajIDLt6tIvBYjU14x3LeFM5UnRlqzRuQsAbgz9QR9DgxfBWeI0jLNJuSWprYe5aI2xL1focfw7wvxbmKVJaIqFaa9FhSQTLAn1GTaRsJ+YMzfj/OuEmqFCuGBRQCSs2MTIA6GQffbAq+Ac6pH4aBiYKmtQkbX9ekTMbzaY64m/wD88zrEahSUk215ij2/wsb4fN9E9Etcv/ErNKzszKwNIoDpgI2olXIuCZJEWmBa2KSp4yr/AAfwmsaCZLgEPpuSpjoW5iRfp1OLGt/DfOM3lh8sIAN662+kb/Tpji/wjznWtlR0jzWM/IhP3GDnXlgtEH4X45zSMoaq1YBgxDXLAbrJ2Uj7HvON5wfxpSenWeuNBDzSSEDOpAhRcSVIJJJtq3xl8p/CusnMcxQEqBfzLM0GBCGQO/1MbAw/w2qxpOZy4+XmkHsSQu+89owv7K9ilou8BGf/AIiUxQq6B+NrK0rSNDEkMb+pVi2xMHbUBm/FHjipWhaLGmgphXjd3ZYckTAE7D/bFs/8HHPM2dprJEAUXa1tyXXY/wDOJj/BokD/AL1bn/8ACQR3N6tx9v0w3/JVAv45jqHHa7KPMr1H/IFZrRAgkn81hHW2++AeMZCGJLTq/wAMdNrxF4G0Y9bH8M0amE+JC015tIpJzNEEtLncm2xuQd8QN/C6iynzKtQmDOgUlgsR6QW0gC+5m3WcYPWt5L4WnaPGaGT1woNzbe29oHv2xIeHim8EhiBNpI/p02PSRj2Nf4MZMQfPzEhdgaI3G06SJOCKX8I+HqQdWYJKiVNakYJWJPJvYtvE7dAHyI02M8O8jUxG9ukDb3i9/bExyK9QwINxGr5bRpH9ce1Uv4RZIwagqpEiRmEvEaZ00xNj9IG4vgml/Crh8aRSqkbk/FMOm8BomcC1ExuDPGODeFamcZxQW1JNbs1gFJhfSCSSZgex7Yl4N4eeqH8pWbQNTkgnSB1KiSR7x0x9A+HOAUMhrXLU4WoZZmrFiWWwEtcAAtt1+eJczmqCmZoLrTRUUN6qdxEgDSQWPTqR7hPUXdilFUfNbagY7e3+mFj23NeGsmHOnJUotE1HHTtqtjuI5omdI8afwi8+tb/sdMSr4KJ/8gP/AB8j7/12xsqoiYuAYBkhQurywV2ZmEzpPYxIBxBla8w5U6F7klndtL9+UkMYa8KA0zYaubRpRlB4P257mwBE3O3vFifliw4f4AFQKRUnURAiPVJHz9DdriOuNDlqeqizkLJZaSDSW0amkgSeb8JT/wDY+2DGoUggqqAFplwQUUWc6mGk7gMV9+b5HEObGombpeAqMSXnYwC0kNJWADJmPpfthy+BqC76jcCQHIm3vHWf2caaiuxHNcnYD0qXOpYO0EER/LoJ2xLRqqVSTOsxPNBUm7N1oyJ3O0mN5ndIraZqh4MywB1Kbi0g2M3Hq3ABxN/0fl5A0kamheRe0wNR7d/8sXmVzOrS0wH1kuwAUEsG5ms0gVL9JK7nEL5hTp9RSFYmBJQoGQaQvICVPIAAo1EiFjBb9jSKOp4boGNKAgqzW0iyC5sNv9G+t3w7geWjQabK0T6EIjUwBkL/AIZ78rYnqNy5mo2olgiBFkwjVFSAoWYAUibWHzJlfjJ8pdJ1G6kDZhIMSDOtUh56bzzcsNsdIa3BaKRpptvA5ut9XKIiIkjtJiBhycMRTpNPTBIJl7QxnV73kDc9JxIa1hH5nCJ+YsZaQRsAJpiGmNxpkyylmGhFEM7vyktyhnrDSab2/EbU0mTpAFr4P+job8AphVpmS+krrO9iVlql20hrDblG9sGZLIQk+UCCCCfMb8oIMQSAsjf9gXhOY1V6SIZCMVJaBPp1MAGmCU3IkACR6pXDs4xp1iWhVbzFJmAY2XlguzMUC+7GTyTOfYIKbJqPygC7XLR0vJFt7mwE9LnCzOXVA91ECYgweaASDFydMXsL7QcKpnyPLZiFXkgEmQxq7nf8OFsnpghTJAOKzPLCEPUJZ5YtBZYiQO+oa0OkfzC/TCAuqfDVBP4amLTHWC0CIn8gsDJ/RrUAAeWIElgA0gDuDsZVRbcH3xGtWq1WuAG5iSqyYDKpIOobRqZtPVioMWiNKrmoabAFVLvWqMTIKAQwJMaW0hRaxcwRZQqGGZQwxVgouFgx6ioYiNX5YYTJmesSerXQLqJj0kwoAAYjTEkRJOgE76SQRF6kL+EztVUE1yywSQzKCzSi2UAshgGD5hmYEFF0XMBNVRxqWpAA/EZQ9UiTClSxQDoNJ2kkiHQfkywUqAG9a6gJny4B3/MZuLCOYxiPM1YanDMLoD6d3bQsgGwIDPcTHyOAaWaXyaZFJ3BeoTLXCvpW0iDIJMt13mMcenVarp8oE+aHlQSrUqTdDMhBMzvziI0iTA6LOpmlciWkOQF0/wAxbQNl3HMe/KL8wgdc9rTdmXywQZAOg8oImA34nJYbz1vjr0HtrqXVq9WxUMyaA8gLcPeZEQTI6HAuUo0AaSM7HVpBi5Ao1NSOsdCNQBiSQbFjh4E0WVVWNOCVmdI1OPUajU4je5QmJvoYg3kQ5nNmdQqqsKDqnUAXphr8oPWesgsbkMBBkszTXyWFMAFiSWMKERg8GSCsuVZZsBBJsRiAVKhUaNCgZZ2LD8jhzBO0co0gzcsTsIwUFFk50q8s7SJYKOgWSDJN4Yn6E3Fz11JJUW5NId26gLExaTrU/K/SMU+czel6iHYGqAdV5aiEUAC4KaWTVqky072jHHQGmDUl2YkiAB5modLSdVthrI2OEOiz0tPNVE2EAE7AgDUQRbSR2EfLBOSUIp1OzRtqIU9wYEyAAYnpv2xnnzldmlAE0qYI6LI9JO/bed7b4nfhMeYazg6A0gGCdNEVREjmEuosNycL/RNpfQnMcVpsCmrSJN5NwCR6rmCAptcxJjD8hQr87UgpEEc4YATFyTckCPvgullEoavLSY18z2IA88bHmMHL7WkOSNsE8Q4tSGu5eDABhVuuqwnmhvncz0nD2vtipt2CZbgMjVmKz1EsdKtpQSYu0Q24iB1xU+I69Goq06LBAhOpgoAZhAI5uZgIJmYvgHi3GqlZVWsxOk3UQFBDAqBF2IKjuMD5bLlzLfrf3ueuFKqMdSaiG1eJ1HYt51RQSSAnKoHQKIsMLHCq9sLEWc/LIiqVGP4jNoEMSrQBrDNUC0wbEmUHpY85J74r8znxpaWVjCqCpqbCnTURBuZUAwt2m8EDD+L8XHn1yUgurwjEEKCkSBBGqAIIPQdsEcCK6GFGjUYsrMwJAGoISLxqZRE6bbmNJnHVJ1jydXkWeqGKNEETTZmIQalLMFiGax1KRtaGWMTUsyKZdQGL1PQoIQaomWkTylVYKT6iCLjAeZo5irWVgi1EC02J0cgU0kAUgkGyKo3PpB64IOVzZ510CwQBVbzAJkaWExdd1MxI6yIk/wBJFA3GqpolkaQA/lsFb1eW3lswGneb824AB9yMtWhGdnU6VXQxELUCaE0812CoWJEW0zqtJm4x4XpeYUNVqU+cxZ3j0Zh6aGSREoFaTMk6r7YGytDK0aThqtSuWhV1AkACohYo0QraVIgEnbDb24C7YVksxrWkUdUC6xBZFWUFIB5Ilgx0yJFk6DAFXiY0+UmsXRlBJA/u/wASZYFgWaxIgJO0wbTPHL0fwkQuyVqpfRJWfLVAAxPMQRPa89cRpxY+YxWkI1IZOov/AHVJW02ANlYb27d4k6GPr1mWjTQKpLuKnKDAK61aFIYuPQSx6qo6AiPIcPdRVbQ4Zlb8SrAXSUYNygyHINiRaTvNi+K1KzPSZEQLNTy9iQnmkS2oka5IvsJEYho5t1bS9RgXBpSSARqiWCg8r8oAIFgfcYTlVFJWwvK5Vkq+XC2rFWqXLA0namXUOdOoXje0WmIiyS+StM1XUMWHVdXlOpZ2Ug6gSVVAwvywD1xm+I8IrfEVnp6jSpVXplySQT55RQxPKzNyExczMGcan+waxSlTbSlV3Og1CGhUouYJvAkLy2gkHscPofaor+EgIS2stKEtThtRV0eAF0/iQyhm/LFyTIBdwfNUwQris5ZXSQLDWrAW1EbNECQNU9BjT5fgFKjRqVdVE1Uo1DopxYlNJuNrMNgOmK6rnsnl6iErXqmzAjkA9uZl6EiQDN9hic+hpEaVG8ypry4g1SagkwQtRmIDm0KbCO09oMX4gu0EVCCTpVBpYxMRpZosNomDcdGZjxElCkmtVWsawqkCWL038wqzBRtLJC4dw/jleqKgLMqsWcFCoJZl9N1IWSB1Om+8XUk12LBLQ4JWNZ3WpUIRyHLONiNTSdgYYyPrY4EocMpU11moCjpUHqkCApANhJBqBxvBQXBjAuY82pUrvV8uiRUbUvmQdYgQzarqOh6zjr8PFUUdOoJ+JTWmhIQeSKI1EMb6yw1TcmN9sHljtUGZlMlToEq/L5qgmVTVplW0EtDFVYk9Ba0m64lxNaVNmSkxLFEpxLuCFpyGFlCwzqGBBmQJEnEn9mnQadQKHSpS0M3Oqkhy5FwCCEWRN9PsJdmKSUqf41RqgapSBiPTOogaRqnlFvbsbJDpg75uuEptTFMTUA1DSqqAr6QBBDkqXvH5R1wLVyFb8ArqqKq1BpMzqDr5hLE+lrQogACIgnEx4/QoGj8OtMLLai58pWZabBTDC5IJgz3sJUAPP+JMw7hqepFZAGhqYUc7G5NzYr+vvh2wf1lzV4QgGaLEAOKinW5ZhL6UEAaQqVAtgxssbbgVeI0cuyEEl6csupSJbzNthpUFRAJ6bm+KdfPElHikWiKaqT6xUEuzEFl6RMD5XnocEcrUqGWFOnMsZbcADUxKqJ7D5bzgvNEb4+MkGT4tpBFOkTRZSs1Oaz2qQW5SCBpgDqbjCfzqqsJ5fLAqAemFaJJMW9IAgkwLEzizpZRUp1qhadFGqdbabPoK04ZraixAXrI9sNpcRKZarUpxU1+XTVR0DMD5hbouqnpuNyNsNJvJG6Tx0Cpwc6NbE8zMtwWJEeYx7GTFo3b5xZ1uH0qCZh4LrTpqkAAsK1VUgFZlWBZpmCLexxFxRmell2Sp5SI9TUdSEGqFp/iMwEBB5mmIMbwRfD+Jt5b8RReqKSSRBepUy+tjbVJd2PQbW2ilBD2vydzzlBmFTSoShlmSpFnpl01ki1zr0gbwom7ThnEc5SWrWKks2vPKxO8VKaIov+UsygDuMVOb4sFasjmmF8rLUtJqL+VKNSy3taSbgiYNpxX06gJY0QwJYkFmcBfMN4VkkjlmAb2k9BfRWEFVeKVFqE1KrBqnopgszEMaknSwBECpUknmBY9ziCoSbtNySFJEknuVFp3MTJ6mMRpQCMYmpWcDU5BE/wD1QgDew+uDMpk4MvJY7z0G0DlGMpSOeeq3iIzLZSeZgJ9thP8AXB9Ne1sJQOmOxjGznlgiI/dsLHG3wsBnkgyfHQKlWaCPULiCSIAKLEQrEKRDW74vW4nWJRMvTQuyuGJDAAnzBCgkKfwxMmbnptiaj4OqkyuW0jvUcD52Bd5iemOcHDDONRI8s0FdnYwdWnSsLB5QfMnUZPYY3Vt2kd9ZMzkM1XAOkkLpBsgnSFhZOkFoFhe8Yl4bUqllrKzqVnSp1kEGRJBtsSIP2xd8BymU+Gp1KuYhmDKUDKCIJgQql5hdQkgwT9Ic74kyFJjoytSupVueCeawH960meYk7i+84GpNmii0ApwRG+HVeZqgq6t5JWqyrADAqdOkSD0JjBeX4EatRtFMVFXlYoyKAw2RnDiSLWMwSJwZwjjx+Iy2ahaGXKOv4zBTp8wFiiyGcnSIhSOXrjO5nxGKTVxTrVUD1XdRTUS3MSGLEhgIgaes7YtwclkTSs1Wa4M1P4emRTpu9diJcsIGXYnUYGn0gWPzJwTWXLUQTVztMmYhABJsAN3M6u3ScYw8PzWikWcuyuKmpgGJ5HEFJ/xkzP0Bvi5oZqstIIGK1fNU+afLSKZUqVUDUVhiD8gZa2Mqi8NjuKCsznVXO5hKtBq9Kj5ioosq8yHmc7lo6k7mNsCcQ8bcwTL5egCs7GY+yiWttG43719fga+fW+JqS1OppZy1i1zq5gSSff3GLfh2TFSDTFeqD1UMq3mTqGhfmZ64JySdIFOsUR8X4s2Xo1stULO1WotZdKwiGpVOYux5mY6lWIgabTfFKOH1q6+uvSIbWpql3NwSTq0KLzt7QBGNnn+EOmTrB0C6my8c+sz5wFwBA9REAk36YObw0nM71q1SLMqlaawLXgagCZ/N3w5SbWBpSZmaGSqnLOgbyxTp1ncr/wCQ6wwVtrBSBYkWwNlOByORmcndgp/V5MD1W3t8sXmZzmWSlmloUlUCg481erWBAPa/e8HpGKfO+OGQ/h5fYH8T+89RAJtAUdI1QImCAAD9SRWz2Trlas0tQp3rppqF9RBFGqNJYGyldJC6rEDffGoy/DKSInnVNJKgxKpcgaoUc1vY/wBL+ecV8YeZQpqbKtdTB0KSpo1hIRIOkEhSZN4kycC8JbM6poJVFIkks7KQZEWLKG2E2tPywNYtlflM3S8by1KtWJRGqvmKoBgTAI/PBIEdu+KbjviZjUpFGpUG01gCQ1SdZpKQoK3aFjY2sJxUDLP5tQ6qI1OzX0KQHOoiWXUQDcf7jEh4U4I8unSWDZi3fcgaJv8AMTGJ3KyJasUsZJc3n85XAC09TIwKuTpWIZXkMfVJBEAgaT2EwHLVireYZ5lOmmVBBVYnUW7Enl79oxdZbgg+DzdaotOo9JJSQ5WTI9Ja9wN5698RZbL00UclMSBOlV3ifn337YmTdWZOc5dEXCOEF6dUsuhaVNqpulViV2AmwYi1zbD6HDQVBclpE30neCCOUD9/a0zmaXKZV2ZCDm6VRKahQNIG7VCdt1IAknHfDGUNSka2ZoGmdQFJGNTToCJpYqTfm1XNoiBi9jcUwUHJg/GylFckhIFSK3IYDy7IqDTErMyJge+OeIPOoZOoq+W1Qx56rfy6MrogNZiXEEwbdIxZ5jg1H45MxVCl6tJ6rKxGhatJ6NNSpgbLq3nacQcX4zTzOWzZpBnZadJZA5WL11gI59V1NwIF4JvGqSs0UKM/kMwtXL5rLuVdFy9WsxUQTVpaSh1CNmJtsZiLYA4LxCimUzoC3fygILGafmpIEWaOdpF4EdLx8Ecj+0D/ACZKoi2MEs6CPaYiOp6dAHk8jm6S1eUeWSganVlS4pAVQdQBKhSIuQL+04qPQSjksMznlqZXLUmcyGrNOmC6E0lQoDvZXWSLFINrmLiHiyVrs1JwtWrprVFVWXUCTSkMOY2mCRIUiBvjL5viFV1C1KY0GIKrsLAaCOUHkN4M9ji6yXAKnqclbkik4GlZ2JQnmaIu0H0ztclUVbE5UiTKZYVQ1Ro0m9OmPwwOaZkc1u89+kYIq5nQNC+SrbBPOYWPsAL7fbDMxmtPKK+XDggGUEj2gHa+DcquleaojMTuqIPtANr73N8c8pX2c0p7hmSyC2spY73qsPpqb5fc4sadECw29gMMU7CZb/T2xMzaY6Ha2/7+WMmxLA1rGLR7Yi1b4Tk/L+h/Yxwk+2EZPLI2Pyx3C0e364WGIueK+MK9PyjUzDU9arV8unSBYowJWSdKrJEf3hPtjL5/xXrzVTM06IbWSVpsTblUSSnXkJt33thvF+L0iabFmqhKWldRJsshVmJHXp1G+Fn6AqZ91y9BonWlNIXekhYrB5QZZrRAbaNu6LSR2uTeRnDGcoSaSILQAzixv+YuxmDe21toNouQVrVUDEgAzVYggCLqYDWjp1MDc4lTw7ntQPJlqZ5SbPC3aWA1FXkkageoE74Izvhc0lGqqaoAkleWRq51G4EKCbkWIvuRhK27HU2jmYzGXJorWK6KWlAoMcjVJIIFzcmPb5YD+BVMzXpJl3rlKzIkKGhVZgNTNYEgdTeMWXhjI0Aq1xTQOrtq8wozJzjmmJX56R0gzfAeUzEcUzZB5viHULpJ1KWf1NICjVp9RA69BNJWsjUC6ynhvN1I1U6GXA7vrb7INP0LH6YIy/h1bHMVm5RzhSqAktYAKNUdN7x2OGt4xruDFKnS0wJdtTTqg/hpYxv6jboL4yfiPjeaLkUyXRgWJZ0pDV1RtJUEAoTBPQnoDiFBWbKCSNZw/P5Snns8+YekHFb8PVdiCCDoUSxi1wOoxZZzxuiyUp1I/mrA0FPb188/+gsPt5PxHxCcvmMwKLLBq/htc6lAIBQyOW4B3P6nBOT4hnK0lqHMSdNRyFgCdwbyCegj63xpJVkScV2bHxH4qqvQqBnospajoFC8E1Qb1dZVzYdB1MDYZzi3E1qRTqVPMqFtLTUdnOkhvzA6SAJgaR8jIIv/AE3Wa1esaiT/AHaghJmRNr/1vvbFo+VrKR5K0VtzMUMx8+Yn69zjNzXVkc0V0A6a7U3pzW8tlKqzwTBMhiu89trEiMS/2VyTWOYqx+UaQLbaVBP3EdDAxbeIsg+XrUaDVn8yqAxZVRaSrJBsSzlpA6gD9MSfBsP/ACqxsJKEnp/jAn6YiblEynOTKzK0wCPKyMQLNUKqe+92M9740XB8gtevSStSUhmOoBz/ACk7iJgxgEFhvpj2kH93xY5fNpkXpVq7hQQWWmgLu40xYiFQcymSb2G+CCcpIlX2ylyiqa2ZDpTBSu6ppp01ARSVWYFz1JMk9cECoGYJQpGqxJkqogReTFuv6YzNHjVWrma60KaE1qxYFk1uoczpG6CJ3CzJN8esUOK08sophFpgWhdJBYCN7SxM3MT13tepprdZpCG4yvinifwVOtk41vVRddQwFAINqaCWPzJ+mLDwctYpWrZgU/MlFQaUGgadgqCFBJQwLnBnieulXh2aqBQW/D5yqyQHXSQb2gkj5zABxTeIPHWWpoaFFfPcgKtJDNp2L3AtMgfXGklcaSNIxpmh4mEzPD69StTUslByAQDpYCZU7iSqne9sU3Gf4i5ekEo5dWzVZlUBUkILAc7xtIO3YyV6VXBM5mTleIefyquVICAcuozqM97jaRvttgLIlKHJTpVYZQrVGQFi7kAaVMs7AHVpgAjuBBVqs5NIrL8Fh4qX4gZJcweY5dmdFkTqcGNzyqEPUkwMDZjOinlK1opv8K2unDBVWoCTG/puAVgRFtsd4tm6VJ0q1Dqo/DUVpNU1AWrOxWoAsnl0EjT7WnFLxnxDRMLlZrtewRkTkYwNANhBOnTO4OqSZai27Hu2posG45QSm9yjAeYylArtdSsAnW0sEYmI0hrBbHLZ+nVzWjmkFFJsVAJGknSJtIIJG+4m5wUeB1a01a7LqLatAboBpAJZToAEiJMCBHXFyjVVUBVpgCyrLm36d8EpqPRz6mpQJkMktNQNNUkC7IrJP1JDH815H+eIszxBg2lMm1SxnULd7GCD33v3w/OZnObIaa+49V79QYH7nBWVp1tI8ytqJ35FIX5d/tjFvyznlLcQ5XI6YbyKVNtyQZN+3Lf74OWoRvP0M7YarESSzMNohJ9pgYlFInox/wB8S3ZmkxK/eZ/phrGTP3+v/GOuLx/xb3xzyjG4B7XjfoMSJ2I1J63/AH0w0t98MdffbHVeNz9D+m23XAkR2dg9z9hhYT79/qMLFFbS9p8ApJUUplxylwrkySBphmBseW0SpMiQelS2ep0uLA1iiqKSzpV9OryABYAsTI7dPbGW4rxLNM5jXU3szEAFhqIgECIAJLCe+2KzPcVdcyjCogIpqNSwQBoIKmzAkCV2vbbp2KJ6Do9Y4j4qFJtKUn3/ADEoN/cEjc9PnHWq4txStU1qzhAQAFRVkm+7OWLAEE2AJHQXAw9PxW8AI7VnEELom4sIVRYC36HpiR8pmq0cvkgwIdxYTPpMsPr3xm4td4Kc4pAuYzbhhrrKxFipLNpAvYENY8pJjcCNsdq5xqmbrujCGqMysNV5Y6YHq5idjcSNsWFLw9XAhgDYEr5jKrMklSQvqI1ESf5jG5x2tw2qghctT7kIpi/dzF/v2xXJEwlq10Af9PZrMtqY+XaCWYAkH2W5n/FFo6YPyvgjy7msZPq0rAPeb3+vbbF34M4BVruy1KfkoqluSAzEG4DNq0/QfacU2S4y2azOmirUEVZCmrUc2IjUxI+wgYlym1jone2rLHKcJaks0nAcbSgkfJrnaMdp5LOMsNWVBaSq3t2Me+D0WsuzU/eEY2PeXg/74KWoAOY/L/b/AGxyubMrbAMvwTQZatVYxFyCB2gEGD+/bBlEMhkVGbblYiJOwAC8xmfl9DiVcjWqT5KvPc07AdTqPLsNt8WviauOHLQ8qmjVqiMTWqjUyQFEKsATDEbfeb3pwc2aQjWWgf8AigmrPUIZUJoiGc6VHO5libKLAfXFQ/EqRqCmK6sqWqOtNioIvId3XzOxICi89CTQ8V4hWzFWartVqQBDbiQCsAwqiDPa89ZxZ8JoU8szNVU1X0BkQSIqD8jzbUVtFyAwgcwx1TjFmiVs23DMlSUqKINVrMzNTBOhogqIAB03Ai8r3kyZzI0s/XopmZlFYAUyQG1Q0sSNQAEC0XO9wBj81xqq9XUKnOeUqmkjSbXk2Ej0k8vRrA4v/DXHqfxeWptU1VnZhpvsqP1M2BDDebe2MY/l0jdpVRW+G6aZZ80ulSqZhk1Mw1ny1JUTHQLuIux2wuKeLEFYBVNWpZhTHTVDS7bBdAVbXubCLZfjYqNmc2quVU16u2+tqp2PUlFYRMGD9COH5WllkViraapKkrJnSGBgwZMKRaLyNMgzckghk1L5qq3Cc41ZaVMkUgtOnNgKn5mPqJMm1o2xncjW+HogrSTLkmF1MrVKwNT0oIBJUkDUYECY3VbPimdI4fmCTSDHyn0q2rTTqMrINX5nEX3BAtEHFLn0y9byxmayMlFWBp0PSsKXChVBY6nMSZsZkiS1Jbux4i8Fvmc8Tkc4qt5n4KhmWGDM+okSBuGMEC23fAZ8XDMVNLMaYLBPJBdWKmY1RuCFhryNXbUTlW4kqL+HQFMKFDMC68wlyBURyrsdQGppgXO2L1uJipWSrTpEQAfNa7FjapM3CgzpFvefzPaoIW5sE4nmlqZhk0yi6TcELqdQs8wBIvqubhexJBtHh9OmDFKk9WxuoAEACFUhmACjqb3JmxM9fMBWLU6LMxiappwTAj80FYFulsVmf4w1MSyODeJCfX8xn54xlJvCMtSaj0H+ZVm/l3O8uTboLAbf8YqM5l867csLuOVwJ+ZmfpgejxfNVWAQRq/w2j5kRF8XdGpmAOanTmN9f+ixiP8AH0cjecnOGcMrqstXJJAkRqg9rm9vbr1wZ5BBhnYmbjlAj5AdvthtJqkjzAgkdCxP6juPYYKRQQLx+wf388ZybZWGRoPb9k9fbEtWuY6z3NrfTbr+9o3jpESfYffHTRjcz++k/TE2FkZaSBHtthwYR7gfv9j/ACwwL1j3/Z645UNrW+5n99sMhiUyfa0/v6YlUW6+23+lsQrM9Z97/OcJagg6h/WDgFR0lugwsQGtjmGIzdbNOzaS7UkiNWmW0mQbASe1yOuC8muQpgeYz1njd1YAXmyG0fOQcamvVVhpI37f6n9/fFa3h6i26QT/ADMxj5X2+l4xvy2vRq9RsCp+K6VMFaFJhf0qqqCenpuRb+mO5fjVQkTQifzNrM29lmfri4o5ClSsiqs9gG+X1nY/PBkgdCLCZsO1/ntjKTT8EO2B0c7YSr+4FN/r0t9ffBtOpGwPeCI//Wf0xA2aVRuJF41R72je04IyeS8xGqvVp5egvqqORJg6RCDmJLSoHW8TaY2NvBSi2Xvg+sPOIJuUNv8A2BMSbwL/AHx5z4K4a71mWmF1hXJ1EKAqwTJJ6W+3ziz4l43y+XRhk6dSu5t8TXZkAMydFJSDEx6iPeQL5xMl5gvLFmnvLGekdSbWx3whtjUjSsUbhnoB1pLmlrVWcIRQXVTTUQL1iVB3/KCbRjWZXwxTplWbVUYDcxAnflNuv2tjGeFvBjCrqeotM0GQ6PU2oHUFaCAAIXvv0Mxua2aqiqBqTy3aJHqBiZnsW5RFwR1BthKEF0dGnDHRZZLPM9lRhECCB1JAuCRFpgXttEYruIZ6lWYMaYqPRJGr1BDs/L1Hf9DIv3N59YINQGLjmazoCbQfY22OnqcZHivi3K5QEeYaz6bUqYv3JaLAky3MSQGkAzJI30jal5Cv4joDxChZeekkkqGtqcGQfUNPeLD5Rj+M5ugnK1Z6tSBFEEEIySp1zyTAm8xp6Y0n8VB5mYy35S+XXrtLN1+Z/wA+l8RmRTy1IhCpLiPNtAK/lZOaQQVP/wDQAON3VmCXksuHrmnpItSoaVOpPlqxUMUnWTqKjUYIGq0Eg21CbHgVFaWbohXOpDpFQ6C61NPMq09GqqEFmFlRdRmRAxzcSdqiMAyOtg6Fitm5iqNqhYJAVbSZjcY0/DfE9GjUFZCzwNNNWgeWh1PUZiE1GX0ksCfUbWEqi41QzhHiWn51eo1OpzVqjkydKhjqUG4GrXYjdgQBF8A8e8WDNuigtTy9FYp0kUaJ1ESyEQLGNJnoNiTimXjYWnmKYSfMqE6uinUNGkTE6dW47RtiuqZw6CoAuIkCCQCNz1uIv/MehxqoGblWDYcVytKqtE02/CIjSx/FJpqSwKgQzw1MSSBOoKAqqcAVOAETfyabAuqq9NwJ08rVNYOlUe5Mkx6ZaBSZXItX0rRWIH4js9iSTBM+kbgD9m8yXBjSA01KAf8AnILXmbFjAM6RIG3yMzJqPklyRPlfDEyWqMKWrl5AruB6WI1Sp7STuDvjR6QRAFht++vf6npiqGXrMT/3APfSgJtfmBae/wCziHPZHMFfw6lZ2PQFFAN5n/nHHN73lmT1G8Iss9xCnTMVKmmOl533ge0d8Oo8Uo1CFpvrO8EdvpEW/XGRbw3mHaWEnqSwtbqZ/pOL3JeGkQAEuzGZKsyi3y6dL/64lwgvJGS7KXuBPYSJ97b9ftiJgZMm8bSB7ncTNxgD+wqJ2DHpd2O31F46e/2lpZRaYIVQDv8ATue+IaQgw7je+5NrDqD/AJ4TWFthvP6fv3wwAHvG25O5/wBST9cRVIJ/oB9d8ILJTcSIH07i1tx8iOnXEK1r9Ot+ne+HTq2G3X3g/fvfDBRJsf1t9rWPtgJbdkpkkHofnvHTv9NsNgmRH7/z26YYwM2tbff9/wBMT0iwF9J9j8vnfDGrY2pTgDVMgbRe/t3xBPa4PzGFmDImPoD16fP5fLA5G0ztH0+R6/PAgY+Pb+uO4i84iw2HuP8ATCxQB1HMBrhH6RIAJPSFUkie3z7Yb8Q0QbC8g22B6kwTvaemJ/i7yhNjMARBgbNpPdhYbj2tZ0fClR9L1eS5KiJMzyyv5uWNx02jF0VGDl0VLVCp9KgosEGAC24iw3BkHe/fczJ+HsxX3RtJ/MwhRuTckF7xsIscarhHhkUxrhajH8wO5Egkg2LHaYm8SYxNn+OtTnSgaFB5n0jZukE76el9RjY4qjo09C+wTh/gKmo55qW7wsdiFILXnffDPE+TprkKuWUKrTTKKBAlaomDsDGqxPQ40OT40lVdSlheLqR727j3xV8V00qf4ZVJOrS0brzkgTMcpO4g/bDWOjo2JYMp4R/hpQzBPnVD15Kdog9ahnqTYDeL9MUFPLfDZp0FQgI9VNZXUTGtLqOrbSNpBvcH0zwfnKbVdQ0BwrqQpY8k65EhTBkGdMdOl/P+J8W+Gz9auAzFK1VgAQGOpmUXaw9Q3m043VyiZTioujQ+EKUHMNqKVQxR2BklzD8y/wB2VElQImxE4b4i8W5fLs4qM71gQGoLBJ9RlSPTJIESCLWxkOM+KM7mZpoBlpkNoI1sQqlpe3QTK2EC5mcc4TwHLJQL1WmpqYm51BQRp1Ax73Wxk3J2zcUuzSKb6DKnFMxntOo+UjHSVBkMIHNPLDArJCleYCyk80mUylCh0NZlEKCNKiNWqUgwbwbgEm+4xR5jigVAvl6VB5ZgKRJXUCFgKR0JJkD/ABSsnxgODSCVSKhEBCbImswAtiW/DUAyBpJF2sOMvBaaRsP4oNOYykyZoJIHMY19tzubYp+McKKioyl9DKPLIpleQ80ssyqq62H5pt7ieMuKItXJsNlpqSULTy1LxMQQVN9zuTInCzPjahVVn/GLIZDHSXJKgKomRSQECfWT/iJJFqLdEWlaAuJUUpsogimoQlQ+ksxABWQNKGBOqTYGJJjF1wyg7a61fMIr1iq+SAhorTdS6eYYK6TOoKsHl9UiBnuLZ1GpoXqsKgbzKiGKoFQWGkHlJb1H8qgAexfS4q2sMhIYJ5a8h/DfSoMLrMyUiGHuRIxbVIhSyNzmWV61RXWpqVdZCCEo0UDMyjXBZZaABF4u5MYrctkULMvls4BHpYbAcwBDaYseh+eLygHZNdbnDKVIVW1sJOgOpMiSpOwEAG0YLq8VrFQlHK+UPUDqUX2BKgALsRHX6HEy1awiZUioo+G3nQzqiz0uJ62kX2viel4acNfQfmTNu4Gx3/YxMmbzIsKa/PXO4kCxi0/LFdnfE9YErCA91m223TGH7kzlbLzLVaNCzuoYX+/sZwRl+L0qjaA4c7fm63gfWP2TjBorVGAF2J/Xv9saTIeHatK4rKhbeFkwL7nb6HphT04rt5JSNM1KNhHW2/v3PbbHKaEXI3I3/SPr0xUHhFRQdWbqR1gRYd5ODMlkvKuaj1DedZsLWgXuf8hjBpexuyxZ2MCN9j0BPc9vlOO16UDaZv0+vWZtEYFpVTsIHcyd4sP3bELZyAYDbbHed9sKg3Icy7Xj26d9/qemGFiesj7fSPl79MRhovtN4gH3JvvjrZoT8/pvaPeBgFaJFpMATB+p+snsPniQ1o6T+7e2IadebxtYW6e/fDnIHSOvv32wATVLGLfv9YxypW6QB7yOo/rGBXzQBtA9rW++GEg3j/cjDoaJqlUeoj26fX3+2BWrSTsP9scqfURuf9OuIVqiWtqj7/bvAxaQmyYaR/wcLEWodv1b/IxhYqhWev8AC+AUsuAFH/sbn/bBz1AN8LCxZ6aRluOcdGXqltXrJIUaiOUaQWEAaT+GYBm7XuZpMhxCvmSqU2hipdZ0TKgqbsh0gwNtjJvaFhYqsGi6LnPZHRRJSrVLMmoEaR67KSDE3m1+vtjHVOOvY1mqCgZUFG5zOsqq6tuZWHNa24mMLCwl2Lc45DPBfiSrmeJ0kUaaah1Y8upx5Daegj8piYn5WruM0gueq02iPNYbSIMzuDaJ6H5ThYWN30YPsdXzq5ZFCoiqzOBJqelFQ69IkADUBpB5o2XfFfW4rQaiXeGLFUICEEMYLEEnYDWQQQbi2OYWM0k6ZvdYDeEcOpohzBBqgI60rwALhTB9IDXiJvNtgDV4wqUHdFHMjAuAYSo5KhKatcgAAMzyORSJxzCxUMtkyAqnCKrVKAzDU3ZyFUM1SYqzuApUFdavbuPUdQDfEmUyuX00UQ1KoVi7tI53kLKgwdIghgfz3EiAsLGy7Ri1gr6PA6tVAaQlYsxaOVeUgqduYm4/l++g4R4bzJdalSsAF9LRqfTtMGwIFhMxOOYWM9aTSwGmrLlcuKY0AlRuSeYkkkSx/Mdh2gRGEmVEECSSbQSBqMiZ36DpjmFjzmzGQ0UBpg8w/wAUG256dh+9sBtwOgILIt7gAW6jvaI/XCwsNNroxYVk8klOWWmFO0iJgdO3/GLCnQlZCwYJ7bRvf5bYWFhN2NHKmXILQIg7TaeuIqmUfcTf3H9OmFhYEX7IRlnKyo5jB3jbYb7RhiUwATPuLffHcLDMUNIBExBPT/eNuuEAAQSTPQWtPzH7nCwsIp4HSCJB6THTeOnzw1lBPN+4wsLAMi+HnaIw3ROxj79dsLCw0S0NqU36NPQzMfbriBaR7z+/6YWFjRCrBBWy8MebHcLCwWB//9k="/>
          <p:cNvSpPr>
            <a:spLocks noChangeAspect="1" noChangeArrowheads="1"/>
          </p:cNvSpPr>
          <p:nvPr/>
        </p:nvSpPr>
        <p:spPr bwMode="auto">
          <a:xfrm>
            <a:off x="52388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AutoShape 6" descr="data:image/jpeg;base64,/9j/4AAQSkZJRgABAQAAAQABAAD/2wCEAAkGBhQSERUUExQWFBUWGBoYGBYYGBgcHBwXFxcbFxgeGRgdHSkeGBojGhgXHy8gIycqLCwsGiAxNTAqNSYrLCkBCQoKDgwOGg8PGikcHCQpKSkpLCkpLCwpLCkpKSkpKSksKSkpKSkpKSkpKSkpLCkpKSksKSwsKSksLCkpLCwpKf/AABEIALcBEwMBIgACEQEDEQH/xAAcAAABBQEBAQAAAAAAAAAAAAAEAAIDBQYBBwj/xABAEAACAQIEBAQEBAMHBAIDAQABAhEDIQAEEjEFIkFRBhMyYRRxgZEjQqHwB1KxFTNiwdHh8RYkQ4JyklOi0hf/xAAZAQADAQEBAAAAAAAAAAAAAAAAAQIDBAX/xAAlEQACAgEEAwEAAgMAAAAAAAAAAQIRIQMSEzFBUWEiBBQycYH/2gAMAwEAAhEDEQA/APcMLDS2GF8OiHNIlwsQ+ZjgfD2k8qJ8LEYOH4ktSs7hY5OFOAdncLCwsAxYWFhYAFhYWFgAWFhYWADk4WO45gEdwscBx3AAsLCwsAxYWFhYAFhYWFgAWFhYWABYWFjmrAB3HCcLVhasArOEYHq0pwQWxFUbFxsw1EmRpSgYWOh/fCw8mWxAbcQwz+0RgN6Q/mxE1Pswx2bInG5yLA8QGODiI98VNQkdRhpY9sHGid8i/TiIxMM+MZrWRheacTxRZa15I03xq98OGaHfGX81sd8xvfC4UV/Ykaf4oY78XjNCs/fD1dj3wuFFc8jRDiC4eM2MUtLLE/mH64KGVP8AN9sZvTijVa0w85sYZ8V74FXLe+Jkyo74W2KK3zkPOaxz4zCORGBny7dNsCUQe9E3xhx34g4G0N2w9Ae2KpEWwpGJwQrYFpDBAMYykbabolBwscBx3GZ0pixwrjuFgBnAMdw0vhpq4dE7kiTCxAcyO+G/GDvh7WLkiTk4ieoO+Ba2eGK7M5gnbGkdM556paVM+g64HPGB0E4oKrEm0nA1XO6JLHSBuWMAfM41WnEweszTHip7friM58ntjKZHjfnJrS4mP+e0iD8jicZtx0OKUEQ9Rs0gz37thYzJzrdscxXGRyGhq0TiBqeKjhfj3L169WiHRSGUUyTHmgrzFZi4YER2jBeY8SZZULtWphQWBOoG6TqAG5IKmw36TgTspoKNMdDheV74rn8S5YEj4ijMkXqKLiZBk22P6d8Obj9ACTXpQTE+Yu5Md9pBE7e+HYqDPh/fCFA4G/t2jP8AfUun/kTc7bHD141RInzaW0/3ibb/AM3scHRNJhC0ziVaZ9sRjMKQCGmdrggzt98dLH3GAeCXyTjopxiAMf3OOAk3wUMMp1O+JhVxS8U4l8PSaq/pUTAkk9gLde+18A8G8TPVy3xD09CCTyy0qP5R6jABJtFrTiWi1I1q1gPrtiUZjGYy/HlfytJP4pISVIkhDU/MBbSN+siNxiw81pIkEjcBhP8AtsfscS4lby4OZww5g4ouJcSajSaoysQv8qlvuB07kwBvjzTi3j3NVqDtyU1JBQCpFTQTpH4YJLHUJJEkTHScTtSKUmz2b4jEyZjHk2f8evoypPKxk1EYMIIlQzEhZE3BECQb40HiTxBUp5TzkIQwCNQFyTEAdZ/pgpMW9o3wrDDmq4wnhjj9WvQVmEWEETBsOsAE/LFyuebvieOy+XwX5fEYrN2xTf2k/c4d/azAfv64ewXIXIqtjnnN2xTnjDYY3GGwcbDlRemocQ1KmKVuLNhh4q2GtNoT1UyxrNii4/4mp5ZZZSWYHQIsSNwTNo3/AMxhuc4wVUsYtNiYmBO/3+2PNPEfj9qilYEXuUuD0g6jMe/vI6YJ/lEJ7mbrwt4zWuPLqT5xkjlMad5BAhANoa+w3xerxOkR60I9mG+3ex6Xx4hwfxd8MrmmoNRvd4Ai8iSjgXiQYP6VK8V0i28gkEArv+vS2I5aRpxtnvK58OA1JhUQ2kGRY7WP77YwvjLxsrU3ppJaSuqJWxvI6kH8rCPnjDcK8T1Mtq+HqFAxBIhSCRIvI3v+4GK7NVgRAaZBkmf1/rglrJqkC0XeTY+CfEtSjyBkCA6m1FFBEW5zedoVQWPv01vinx15elac3jVyEGZldOrcW+V98eNEhQpG53m1xvHt0xPRZRdnkA7KSP16x3xPNSoqWjmz17JcYzdWmr+XTGoTBLf69d8cx5rR4zpUBZAGw0/7YWHzMy4SSpkkLRqDG29hJ9/0wTW4DcsxCCeoIH0FiRGKirnpbcb9O/fDanGWJuZHv9ziE/Rq9OWCXMZPmuwjv3jrvM/PC8gBSQZE7R3H7vgT46/Qjt/phqZuCRMT/lt/ngtlbH5DqlI8pSpY9BMiLXxG9PSYDR8u2B/iokAjERr73wW/I1AtMqQqyKhDjbp7iD0MycFUuLZkUyBmasGbF2gbe/tiiOYtuMOTM6djg3MOMvqfHczYtma4Nrio1zJIJv7kyepOC18ZZzUNOaqsYi5JF/8A5WB9+mMoubnrPT6YcmaCt6v1w9z9i4jQ8X43ma6lalZ2B0lgTaVkDa3X6k4q0q1QhUVX0k3XWwFtrTGBznFI9Q+R7/54bTqrtI+fyuMTvfsah8LSnxquPKK1WBptqTblM7gRE3PTbtaD/wDqnNLmhmPiDriJjl06p0FBYoTEgfPe+KVZ/lJ6hosBubRe3vhUgzGVSo0dkYifoIwcn0fH8LnxB4krZgszVSJARgupVIEEDRqIj53OKOqzlQC5IjabQTO228n5mdycS/AV2P8Ac1e/92/+n6HBC8AzTT/21Yn/AODCOvbCep9KjpNEJzFRlSWAFMwpvI9gZnTufaT9CeIcSr11GuqajIDLt6tIvBYjU14x3LeFM5UnRlqzRuQsAbgz9QR9DgxfBWeI0jLNJuSWprYe5aI2xL1focfw7wvxbmKVJaIqFaa9FhSQTLAn1GTaRsJ+YMzfj/OuEmqFCuGBRQCSs2MTIA6GQffbAq+Ac6pH4aBiYKmtQkbX9ekTMbzaY64m/wD88zrEahSUk215ij2/wsb4fN9E9Etcv/ErNKzszKwNIoDpgI2olXIuCZJEWmBa2KSp4yr/AAfwmsaCZLgEPpuSpjoW5iRfp1OLGt/DfOM3lh8sIAN662+kb/Tpji/wjznWtlR0jzWM/IhP3GDnXlgtEH4X45zSMoaq1YBgxDXLAbrJ2Uj7HvON5wfxpSenWeuNBDzSSEDOpAhRcSVIJJJtq3xl8p/CusnMcxQEqBfzLM0GBCGQO/1MbAw/w2qxpOZy4+XmkHsSQu+89owv7K9ilou8BGf/AIiUxQq6B+NrK0rSNDEkMb+pVi2xMHbUBm/FHjipWhaLGmgphXjd3ZYckTAE7D/bFs/8HHPM2dprJEAUXa1tyXXY/wDOJj/BokD/AL1bn/8ACQR3N6tx9v0w3/JVAv45jqHHa7KPMr1H/IFZrRAgkn81hHW2++AeMZCGJLTq/wAMdNrxF4G0Y9bH8M0amE+JC015tIpJzNEEtLncm2xuQd8QN/C6iynzKtQmDOgUlgsR6QW0gC+5m3WcYPWt5L4WnaPGaGT1woNzbe29oHv2xIeHim8EhiBNpI/p02PSRj2Nf4MZMQfPzEhdgaI3G06SJOCKX8I+HqQdWYJKiVNakYJWJPJvYtvE7dAHyI02M8O8jUxG9ukDb3i9/bExyK9QwINxGr5bRpH9ce1Uv4RZIwagqpEiRmEvEaZ00xNj9IG4vgml/Crh8aRSqkbk/FMOm8BomcC1ExuDPGODeFamcZxQW1JNbs1gFJhfSCSSZgex7Yl4N4eeqH8pWbQNTkgnSB1KiSR7x0x9A+HOAUMhrXLU4WoZZmrFiWWwEtcAAtt1+eJczmqCmZoLrTRUUN6qdxEgDSQWPTqR7hPUXdilFUfNbagY7e3+mFj23NeGsmHOnJUotE1HHTtqtjuI5omdI8afwi8+tb/sdMSr4KJ/8gP/AB8j7/12xsqoiYuAYBkhQurywV2ZmEzpPYxIBxBla8w5U6F7klndtL9+UkMYa8KA0zYaubRpRlB4P257mwBE3O3vFifliw4f4AFQKRUnURAiPVJHz9DdriOuNDlqeqizkLJZaSDSW0amkgSeb8JT/wDY+2DGoUggqqAFplwQUUWc6mGk7gMV9+b5HEObGombpeAqMSXnYwC0kNJWADJmPpfthy+BqC76jcCQHIm3vHWf2caaiuxHNcnYD0qXOpYO0EER/LoJ2xLRqqVSTOsxPNBUm7N1oyJ3O0mN5ndIraZqh4MywB1Kbi0g2M3Hq3ABxN/0fl5A0kamheRe0wNR7d/8sXmVzOrS0wH1kuwAUEsG5ms0gVL9JK7nEL5hTp9RSFYmBJQoGQaQvICVPIAAo1EiFjBb9jSKOp4boGNKAgqzW0iyC5sNv9G+t3w7geWjQabK0T6EIjUwBkL/AIZ78rYnqNy5mo2olgiBFkwjVFSAoWYAUibWHzJlfjJ8pdJ1G6kDZhIMSDOtUh56bzzcsNsdIa3BaKRpptvA5ut9XKIiIkjtJiBhycMRTpNPTBIJl7QxnV73kDc9JxIa1hH5nCJ+YsZaQRsAJpiGmNxpkyylmGhFEM7vyktyhnrDSab2/EbU0mTpAFr4P+job8AphVpmS+krrO9iVlql20hrDblG9sGZLIQk+UCCCCfMb8oIMQSAsjf9gXhOY1V6SIZCMVJaBPp1MAGmCU3IkACR6pXDs4xp1iWhVbzFJmAY2XlguzMUC+7GTyTOfYIKbJqPygC7XLR0vJFt7mwE9LnCzOXVA91ECYgweaASDFydMXsL7QcKpnyPLZiFXkgEmQxq7nf8OFsnpghTJAOKzPLCEPUJZ5YtBZYiQO+oa0OkfzC/TCAuqfDVBP4amLTHWC0CIn8gsDJ/RrUAAeWIElgA0gDuDsZVRbcH3xGtWq1WuAG5iSqyYDKpIOobRqZtPVioMWiNKrmoabAFVLvWqMTIKAQwJMaW0hRaxcwRZQqGGZQwxVgouFgx6ioYiNX5YYTJmesSerXQLqJj0kwoAAYjTEkRJOgE76SQRF6kL+EztVUE1yywSQzKCzSi2UAshgGD5hmYEFF0XMBNVRxqWpAA/EZQ9UiTClSxQDoNJ2kkiHQfkywUqAG9a6gJny4B3/MZuLCOYxiPM1YanDMLoD6d3bQsgGwIDPcTHyOAaWaXyaZFJ3BeoTLXCvpW0iDIJMt13mMcenVarp8oE+aHlQSrUqTdDMhBMzvziI0iTA6LOpmlciWkOQF0/wAxbQNl3HMe/KL8wgdc9rTdmXywQZAOg8oImA34nJYbz1vjr0HtrqXVq9WxUMyaA8gLcPeZEQTI6HAuUo0AaSM7HVpBi5Ao1NSOsdCNQBiSQbFjh4E0WVVWNOCVmdI1OPUajU4je5QmJvoYg3kQ5nNmdQqqsKDqnUAXphr8oPWesgsbkMBBkszTXyWFMAFiSWMKERg8GSCsuVZZsBBJsRiAVKhUaNCgZZ2LD8jhzBO0co0gzcsTsIwUFFk50q8s7SJYKOgWSDJN4Yn6E3Fz11JJUW5NId26gLExaTrU/K/SMU+czel6iHYGqAdV5aiEUAC4KaWTVqky072jHHQGmDUl2YkiAB5modLSdVthrI2OEOiz0tPNVE2EAE7AgDUQRbSR2EfLBOSUIp1OzRtqIU9wYEyAAYnpv2xnnzldmlAE0qYI6LI9JO/bed7b4nfhMeYazg6A0gGCdNEVREjmEuosNycL/RNpfQnMcVpsCmrSJN5NwCR6rmCAptcxJjD8hQr87UgpEEc4YATFyTckCPvgullEoavLSY18z2IA88bHmMHL7WkOSNsE8Q4tSGu5eDABhVuuqwnmhvncz0nD2vtipt2CZbgMjVmKz1EsdKtpQSYu0Q24iB1xU+I69Goq06LBAhOpgoAZhAI5uZgIJmYvgHi3GqlZVWsxOk3UQFBDAqBF2IKjuMD5bLlzLfrf3ueuFKqMdSaiG1eJ1HYt51RQSSAnKoHQKIsMLHCq9sLEWc/LIiqVGP4jNoEMSrQBrDNUC0wbEmUHpY85J74r8znxpaWVjCqCpqbCnTURBuZUAwt2m8EDD+L8XHn1yUgurwjEEKCkSBBGqAIIPQdsEcCK6GFGjUYsrMwJAGoISLxqZRE6bbmNJnHVJ1jydXkWeqGKNEETTZmIQalLMFiGax1KRtaGWMTUsyKZdQGL1PQoIQaomWkTylVYKT6iCLjAeZo5irWVgi1EC02J0cgU0kAUgkGyKo3PpB64IOVzZ510CwQBVbzAJkaWExdd1MxI6yIk/wBJFA3GqpolkaQA/lsFb1eW3lswGneb824AB9yMtWhGdnU6VXQxELUCaE0812CoWJEW0zqtJm4x4XpeYUNVqU+cxZ3j0Zh6aGSREoFaTMk6r7YGytDK0aThqtSuWhV1AkACohYo0QraVIgEnbDb24C7YVksxrWkUdUC6xBZFWUFIB5Ilgx0yJFk6DAFXiY0+UmsXRlBJA/u/wASZYFgWaxIgJO0wbTPHL0fwkQuyVqpfRJWfLVAAxPMQRPa89cRpxY+YxWkI1IZOov/AHVJW02ANlYb27d4k6GPr1mWjTQKpLuKnKDAK61aFIYuPQSx6qo6AiPIcPdRVbQ4Zlb8SrAXSUYNygyHINiRaTvNi+K1KzPSZEQLNTy9iQnmkS2oka5IvsJEYho5t1bS9RgXBpSSARqiWCg8r8oAIFgfcYTlVFJWwvK5Vkq+XC2rFWqXLA0namXUOdOoXje0WmIiyS+StM1XUMWHVdXlOpZ2Ug6gSVVAwvywD1xm+I8IrfEVnp6jSpVXplySQT55RQxPKzNyExczMGcan+waxSlTbSlV3Og1CGhUouYJvAkLy2gkHscPofaor+EgIS2stKEtThtRV0eAF0/iQyhm/LFyTIBdwfNUwQris5ZXSQLDWrAW1EbNECQNU9BjT5fgFKjRqVdVE1Uo1DopxYlNJuNrMNgOmK6rnsnl6iErXqmzAjkA9uZl6EiQDN9hic+hpEaVG8ypry4g1SagkwQtRmIDm0KbCO09oMX4gu0EVCCTpVBpYxMRpZosNomDcdGZjxElCkmtVWsawqkCWL038wqzBRtLJC4dw/jleqKgLMqsWcFCoJZl9N1IWSB1Om+8XUk12LBLQ4JWNZ3WpUIRyHLONiNTSdgYYyPrY4EocMpU11moCjpUHqkCApANhJBqBxvBQXBjAuY82pUrvV8uiRUbUvmQdYgQzarqOh6zjr8PFUUdOoJ+JTWmhIQeSKI1EMb6yw1TcmN9sHljtUGZlMlToEq/L5qgmVTVplW0EtDFVYk9Ba0m64lxNaVNmSkxLFEpxLuCFpyGFlCwzqGBBmQJEnEn9mnQadQKHSpS0M3Oqkhy5FwCCEWRN9PsJdmKSUqf41RqgapSBiPTOogaRqnlFvbsbJDpg75uuEptTFMTUA1DSqqAr6QBBDkqXvH5R1wLVyFb8ArqqKq1BpMzqDr5hLE+lrQogACIgnEx4/QoGj8OtMLLai58pWZabBTDC5IJgz3sJUAPP+JMw7hqepFZAGhqYUc7G5NzYr+vvh2wf1lzV4QgGaLEAOKinW5ZhL6UEAaQqVAtgxssbbgVeI0cuyEEl6csupSJbzNthpUFRAJ6bm+KdfPElHikWiKaqT6xUEuzEFl6RMD5XnocEcrUqGWFOnMsZbcADUxKqJ7D5bzgvNEb4+MkGT4tpBFOkTRZSs1Oaz2qQW5SCBpgDqbjCfzqqsJ5fLAqAemFaJJMW9IAgkwLEzizpZRUp1qhadFGqdbabPoK04ZraixAXrI9sNpcRKZarUpxU1+XTVR0DMD5hbouqnpuNyNsNJvJG6Tx0Cpwc6NbE8zMtwWJEeYx7GTFo3b5xZ1uH0qCZh4LrTpqkAAsK1VUgFZlWBZpmCLexxFxRmell2Sp5SI9TUdSEGqFp/iMwEBB5mmIMbwRfD+Jt5b8RReqKSSRBepUy+tjbVJd2PQbW2ilBD2vydzzlBmFTSoShlmSpFnpl01ki1zr0gbwom7ThnEc5SWrWKks2vPKxO8VKaIov+UsygDuMVOb4sFasjmmF8rLUtJqL+VKNSy3taSbgiYNpxX06gJY0QwJYkFmcBfMN4VkkjlmAb2k9BfRWEFVeKVFqE1KrBqnopgszEMaknSwBECpUknmBY9ziCoSbtNySFJEknuVFp3MTJ6mMRpQCMYmpWcDU5BE/wD1QgDew+uDMpk4MvJY7z0G0DlGMpSOeeq3iIzLZSeZgJ9thP8AXB9Ne1sJQOmOxjGznlgiI/dsLHG3wsBnkgyfHQKlWaCPULiCSIAKLEQrEKRDW74vW4nWJRMvTQuyuGJDAAnzBCgkKfwxMmbnptiaj4OqkyuW0jvUcD52Bd5iemOcHDDONRI8s0FdnYwdWnSsLB5QfMnUZPYY3Vt2kd9ZMzkM1XAOkkLpBsgnSFhZOkFoFhe8Yl4bUqllrKzqVnSp1kEGRJBtsSIP2xd8BymU+Gp1KuYhmDKUDKCIJgQql5hdQkgwT9Ic74kyFJjoytSupVueCeawH960meYk7i+84GpNmii0ApwRG+HVeZqgq6t5JWqyrADAqdOkSD0JjBeX4EatRtFMVFXlYoyKAw2RnDiSLWMwSJwZwjjx+Iy2ahaGXKOv4zBTp8wFiiyGcnSIhSOXrjO5nxGKTVxTrVUD1XdRTUS3MSGLEhgIgaes7YtwclkTSs1Wa4M1P4emRTpu9diJcsIGXYnUYGn0gWPzJwTWXLUQTVztMmYhABJsAN3M6u3ScYw8PzWikWcuyuKmpgGJ5HEFJ/xkzP0Bvi5oZqstIIGK1fNU+afLSKZUqVUDUVhiD8gZa2Mqi8NjuKCsznVXO5hKtBq9Kj5ioosq8yHmc7lo6k7mNsCcQ8bcwTL5egCs7GY+yiWttG43719fga+fW+JqS1OppZy1i1zq5gSSff3GLfh2TFSDTFeqD1UMq3mTqGhfmZ64JySdIFOsUR8X4s2Xo1stULO1WotZdKwiGpVOYux5mY6lWIgabTfFKOH1q6+uvSIbWpql3NwSTq0KLzt7QBGNnn+EOmTrB0C6my8c+sz5wFwBA9REAk36YObw0nM71q1SLMqlaawLXgagCZ/N3w5SbWBpSZmaGSqnLOgbyxTp1ncr/wCQ6wwVtrBSBYkWwNlOByORmcndgp/V5MD1W3t8sXmZzmWSlmloUlUCg481erWBAPa/e8HpGKfO+OGQ/h5fYH8T+89RAJtAUdI1QImCAAD9SRWz2Trlas0tQp3rppqF9RBFGqNJYGyldJC6rEDffGoy/DKSInnVNJKgxKpcgaoUc1vY/wBL+ecV8YeZQpqbKtdTB0KSpo1hIRIOkEhSZN4kycC8JbM6poJVFIkks7KQZEWLKG2E2tPywNYtlflM3S8by1KtWJRGqvmKoBgTAI/PBIEdu+KbjviZjUpFGpUG01gCQ1SdZpKQoK3aFjY2sJxUDLP5tQ6qI1OzX0KQHOoiWXUQDcf7jEh4U4I8unSWDZi3fcgaJv8AMTGJ3KyJasUsZJc3n85XAC09TIwKuTpWIZXkMfVJBEAgaT2EwHLVireYZ5lOmmVBBVYnUW7Enl79oxdZbgg+DzdaotOo9JJSQ5WTI9Ja9wN5698RZbL00UclMSBOlV3ifn337YmTdWZOc5dEXCOEF6dUsuhaVNqpulViV2AmwYi1zbD6HDQVBclpE30neCCOUD9/a0zmaXKZV2ZCDm6VRKahQNIG7VCdt1IAknHfDGUNSka2ZoGmdQFJGNTToCJpYqTfm1XNoiBi9jcUwUHJg/GylFckhIFSK3IYDy7IqDTErMyJge+OeIPOoZOoq+W1Qx56rfy6MrogNZiXEEwbdIxZ5jg1H45MxVCl6tJ6rKxGhatJ6NNSpgbLq3nacQcX4zTzOWzZpBnZadJZA5WL11gI59V1NwIF4JvGqSs0UKM/kMwtXL5rLuVdFy9WsxUQTVpaSh1CNmJtsZiLYA4LxCimUzoC3fygILGafmpIEWaOdpF4EdLx8Ecj+0D/ACZKoi2MEs6CPaYiOp6dAHk8jm6S1eUeWSganVlS4pAVQdQBKhSIuQL+04qPQSjksMznlqZXLUmcyGrNOmC6E0lQoDvZXWSLFINrmLiHiyVrs1JwtWrprVFVWXUCTSkMOY2mCRIUiBvjL5viFV1C1KY0GIKrsLAaCOUHkN4M9ji6yXAKnqclbkik4GlZ2JQnmaIu0H0ztclUVbE5UiTKZYVQ1Ro0m9OmPwwOaZkc1u89+kYIq5nQNC+SrbBPOYWPsAL7fbDMxmtPKK+XDggGUEj2gHa+DcquleaojMTuqIPtANr73N8c8pX2c0p7hmSyC2spY73qsPpqb5fc4sadECw29gMMU7CZb/T2xMzaY6Ha2/7+WMmxLA1rGLR7Yi1b4Tk/L+h/Yxwk+2EZPLI2Pyx3C0e364WGIueK+MK9PyjUzDU9arV8unSBYowJWSdKrJEf3hPtjL5/xXrzVTM06IbWSVpsTblUSSnXkJt33thvF+L0iabFmqhKWldRJsshVmJHXp1G+Fn6AqZ91y9BonWlNIXekhYrB5QZZrRAbaNu6LSR2uTeRnDGcoSaSILQAzixv+YuxmDe21toNouQVrVUDEgAzVYggCLqYDWjp1MDc4lTw7ntQPJlqZ5SbPC3aWA1FXkkageoE74Izvhc0lGqqaoAkleWRq51G4EKCbkWIvuRhK27HU2jmYzGXJorWK6KWlAoMcjVJIIFzcmPb5YD+BVMzXpJl3rlKzIkKGhVZgNTNYEgdTeMWXhjI0Aq1xTQOrtq8wozJzjmmJX56R0gzfAeUzEcUzZB5viHULpJ1KWf1NICjVp9RA69BNJWsjUC6ynhvN1I1U6GXA7vrb7INP0LH6YIy/h1bHMVm5RzhSqAktYAKNUdN7x2OGt4xruDFKnS0wJdtTTqg/hpYxv6jboL4yfiPjeaLkUyXRgWJZ0pDV1RtJUEAoTBPQnoDiFBWbKCSNZw/P5Snns8+YekHFb8PVdiCCDoUSxi1wOoxZZzxuiyUp1I/mrA0FPb188/+gsPt5PxHxCcvmMwKLLBq/htc6lAIBQyOW4B3P6nBOT4hnK0lqHMSdNRyFgCdwbyCegj63xpJVkScV2bHxH4qqvQqBnospajoFC8E1Qb1dZVzYdB1MDYZzi3E1qRTqVPMqFtLTUdnOkhvzA6SAJgaR8jIIv/AE3Wa1esaiT/AHaghJmRNr/1vvbFo+VrKR5K0VtzMUMx8+Yn69zjNzXVkc0V0A6a7U3pzW8tlKqzwTBMhiu89trEiMS/2VyTWOYqx+UaQLbaVBP3EdDAxbeIsg+XrUaDVn8yqAxZVRaSrJBsSzlpA6gD9MSfBsP/ACqxsJKEnp/jAn6YiblEynOTKzK0wCPKyMQLNUKqe+92M9740XB8gtevSStSUhmOoBz/ACk7iJgxgEFhvpj2kH93xY5fNpkXpVq7hQQWWmgLu40xYiFQcymSb2G+CCcpIlX2ylyiqa2ZDpTBSu6ppp01ARSVWYFz1JMk9cECoGYJQpGqxJkqogReTFuv6YzNHjVWrma60KaE1qxYFk1uoczpG6CJ3CzJN8esUOK08sophFpgWhdJBYCN7SxM3MT13tepprdZpCG4yvinifwVOtk41vVRddQwFAINqaCWPzJ+mLDwctYpWrZgU/MlFQaUGgadgqCFBJQwLnBnieulXh2aqBQW/D5yqyQHXSQb2gkj5zABxTeIPHWWpoaFFfPcgKtJDNp2L3AtMgfXGklcaSNIxpmh4mEzPD69StTUslByAQDpYCZU7iSqne9sU3Gf4i5ekEo5dWzVZlUBUkILAc7xtIO3YyV6VXBM5mTleIefyquVICAcuozqM97jaRvttgLIlKHJTpVYZQrVGQFi7kAaVMs7AHVpgAjuBBVqs5NIrL8Fh4qX4gZJcweY5dmdFkTqcGNzyqEPUkwMDZjOinlK1opv8K2unDBVWoCTG/puAVgRFtsd4tm6VJ0q1Dqo/DUVpNU1AWrOxWoAsnl0EjT7WnFLxnxDRMLlZrtewRkTkYwNANhBOnTO4OqSZai27Hu2posG45QSm9yjAeYylArtdSsAnW0sEYmI0hrBbHLZ+nVzWjmkFFJsVAJGknSJtIIJG+4m5wUeB1a01a7LqLatAboBpAJZToAEiJMCBHXFyjVVUBVpgCyrLm36d8EpqPRz6mpQJkMktNQNNUkC7IrJP1JDH815H+eIszxBg2lMm1SxnULd7GCD33v3w/OZnObIaa+49V79QYH7nBWVp1tI8ytqJ35FIX5d/tjFvyznlLcQ5XI6YbyKVNtyQZN+3Lf74OWoRvP0M7YarESSzMNohJ9pgYlFInox/wB8S3ZmkxK/eZ/phrGTP3+v/GOuLx/xb3xzyjG4B7XjfoMSJ2I1J63/AH0w0t98MdffbHVeNz9D+m23XAkR2dg9z9hhYT79/qMLFFbS9p8ApJUUplxylwrkySBphmBseW0SpMiQelS2ep0uLA1iiqKSzpV9OryABYAsTI7dPbGW4rxLNM5jXU3szEAFhqIgECIAJLCe+2KzPcVdcyjCogIpqNSwQBoIKmzAkCV2vbbp2KJ6Do9Y4j4qFJtKUn3/ADEoN/cEjc9PnHWq4txStU1qzhAQAFRVkm+7OWLAEE2AJHQXAw9PxW8AI7VnEELom4sIVRYC36HpiR8pmq0cvkgwIdxYTPpMsPr3xm4td4Kc4pAuYzbhhrrKxFipLNpAvYENY8pJjcCNsdq5xqmbrujCGqMysNV5Y6YHq5idjcSNsWFLw9XAhgDYEr5jKrMklSQvqI1ESf5jG5x2tw2qghctT7kIpi/dzF/v2xXJEwlq10Af9PZrMtqY+XaCWYAkH2W5n/FFo6YPyvgjy7msZPq0rAPeb3+vbbF34M4BVruy1KfkoqluSAzEG4DNq0/QfacU2S4y2azOmirUEVZCmrUc2IjUxI+wgYlym1jone2rLHKcJaks0nAcbSgkfJrnaMdp5LOMsNWVBaSq3t2Me+D0WsuzU/eEY2PeXg/74KWoAOY/L/b/AGxyubMrbAMvwTQZatVYxFyCB2gEGD+/bBlEMhkVGbblYiJOwAC8xmfl9DiVcjWqT5KvPc07AdTqPLsNt8WviauOHLQ8qmjVqiMTWqjUyQFEKsATDEbfeb3pwc2aQjWWgf8AigmrPUIZUJoiGc6VHO5libKLAfXFQ/EqRqCmK6sqWqOtNioIvId3XzOxICi89CTQ8V4hWzFWartVqQBDbiQCsAwqiDPa89ZxZ8JoU8szNVU1X0BkQSIqD8jzbUVtFyAwgcwx1TjFmiVs23DMlSUqKINVrMzNTBOhogqIAB03Ai8r3kyZzI0s/XopmZlFYAUyQG1Q0sSNQAEC0XO9wBj81xqq9XUKnOeUqmkjSbXk2Ej0k8vRrA4v/DXHqfxeWptU1VnZhpvsqP1M2BDDebe2MY/l0jdpVRW+G6aZZ80ulSqZhk1Mw1ny1JUTHQLuIux2wuKeLEFYBVNWpZhTHTVDS7bBdAVbXubCLZfjYqNmc2quVU16u2+tqp2PUlFYRMGD9COH5WllkViraapKkrJnSGBgwZMKRaLyNMgzckghk1L5qq3Cc41ZaVMkUgtOnNgKn5mPqJMm1o2xncjW+HogrSTLkmF1MrVKwNT0oIBJUkDUYECY3VbPimdI4fmCTSDHyn0q2rTTqMrINX5nEX3BAtEHFLn0y9byxmayMlFWBp0PSsKXChVBY6nMSZsZkiS1Jbux4i8Fvmc8Tkc4qt5n4KhmWGDM+okSBuGMEC23fAZ8XDMVNLMaYLBPJBdWKmY1RuCFhryNXbUTlW4kqL+HQFMKFDMC68wlyBURyrsdQGppgXO2L1uJipWSrTpEQAfNa7FjapM3CgzpFvefzPaoIW5sE4nmlqZhk0yi6TcELqdQs8wBIvqubhexJBtHh9OmDFKk9WxuoAEACFUhmACjqb3JmxM9fMBWLU6LMxiappwTAj80FYFulsVmf4w1MSyODeJCfX8xn54xlJvCMtSaj0H+ZVm/l3O8uTboLAbf8YqM5l867csLuOVwJ+ZmfpgejxfNVWAQRq/w2j5kRF8XdGpmAOanTmN9f+ixiP8AH0cjecnOGcMrqstXJJAkRqg9rm9vbr1wZ5BBhnYmbjlAj5AdvthtJqkjzAgkdCxP6juPYYKRQQLx+wf388ZybZWGRoPb9k9fbEtWuY6z3NrfTbr+9o3jpESfYffHTRjcz++k/TE2FkZaSBHtthwYR7gfv9j/ACwwL1j3/Z645UNrW+5n99sMhiUyfa0/v6YlUW6+23+lsQrM9Z97/OcJagg6h/WDgFR0lugwsQGtjmGIzdbNOzaS7UkiNWmW0mQbASe1yOuC8muQpgeYz1njd1YAXmyG0fOQcamvVVhpI37f6n9/fFa3h6i26QT/ADMxj5X2+l4xvy2vRq9RsCp+K6VMFaFJhf0qqqCenpuRb+mO5fjVQkTQifzNrM29lmfri4o5ClSsiqs9gG+X1nY/PBkgdCLCZsO1/ntjKTT8EO2B0c7YSr+4FN/r0t9ffBtOpGwPeCI//Wf0xA2aVRuJF41R72je04IyeS8xGqvVp5egvqqORJg6RCDmJLSoHW8TaY2NvBSi2Xvg+sPOIJuUNv8A2BMSbwL/AHx5z4K4a71mWmF1hXJ1EKAqwTJJ6W+3ziz4l43y+XRhk6dSu5t8TXZkAMydFJSDEx6iPeQL5xMl5gvLFmnvLGekdSbWx3whtjUjSsUbhnoB1pLmlrVWcIRQXVTTUQL1iVB3/KCbRjWZXwxTplWbVUYDcxAnflNuv2tjGeFvBjCrqeotM0GQ6PU2oHUFaCAAIXvv0Mxua2aqiqBqTy3aJHqBiZnsW5RFwR1BthKEF0dGnDHRZZLPM9lRhECCB1JAuCRFpgXttEYruIZ6lWYMaYqPRJGr1BDs/L1Hf9DIv3N59YINQGLjmazoCbQfY22OnqcZHivi3K5QEeYaz6bUqYv3JaLAky3MSQGkAzJI30jal5Cv4joDxChZeekkkqGtqcGQfUNPeLD5Rj+M5ugnK1Z6tSBFEEEIySp1zyTAm8xp6Y0n8VB5mYy35S+XXrtLN1+Z/wA+l8RmRTy1IhCpLiPNtAK/lZOaQQVP/wDQAON3VmCXksuHrmnpItSoaVOpPlqxUMUnWTqKjUYIGq0Eg21CbHgVFaWbohXOpDpFQ6C61NPMq09GqqEFmFlRdRmRAxzcSdqiMAyOtg6Fitm5iqNqhYJAVbSZjcY0/DfE9GjUFZCzwNNNWgeWh1PUZiE1GX0ksCfUbWEqi41QzhHiWn51eo1OpzVqjkydKhjqUG4GrXYjdgQBF8A8e8WDNuigtTy9FYp0kUaJ1ESyEQLGNJnoNiTimXjYWnmKYSfMqE6uinUNGkTE6dW47RtiuqZw6CoAuIkCCQCNz1uIv/MehxqoGblWDYcVytKqtE02/CIjSx/FJpqSwKgQzw1MSSBOoKAqqcAVOAETfyabAuqq9NwJ08rVNYOlUe5Mkx6ZaBSZXItX0rRWIH4js9iSTBM+kbgD9m8yXBjSA01KAf8AnILXmbFjAM6RIG3yMzJqPklyRPlfDEyWqMKWrl5AruB6WI1Sp7STuDvjR6QRAFht++vf6npiqGXrMT/3APfSgJtfmBae/wCziHPZHMFfw6lZ2PQFFAN5n/nHHN73lmT1G8Iss9xCnTMVKmmOl533ge0d8Oo8Uo1CFpvrO8EdvpEW/XGRbw3mHaWEnqSwtbqZ/pOL3JeGkQAEuzGZKsyi3y6dL/64lwgvJGS7KXuBPYSJ97b9ftiJgZMm8bSB7ncTNxgD+wqJ2DHpd2O31F46e/2lpZRaYIVQDv8ATue+IaQgw7je+5NrDqD/AJ4TWFthvP6fv3wwAHvG25O5/wBST9cRVIJ/oB9d8ILJTcSIH07i1tx8iOnXEK1r9Ot+ne+HTq2G3X3g/fvfDBRJsf1t9rWPtgJbdkpkkHofnvHTv9NsNgmRH7/z26YYwM2tbff9/wBMT0iwF9J9j8vnfDGrY2pTgDVMgbRe/t3xBPa4PzGFmDImPoD16fP5fLA5G0ztH0+R6/PAgY+Pb+uO4i84iw2HuP8ATCxQB1HMBrhH6RIAJPSFUkie3z7Yb8Q0QbC8g22B6kwTvaemJ/i7yhNjMARBgbNpPdhYbj2tZ0fClR9L1eS5KiJMzyyv5uWNx02jF0VGDl0VLVCp9KgosEGAC24iw3BkHe/fczJ+HsxX3RtJ/MwhRuTckF7xsIscarhHhkUxrhajH8wO5Egkg2LHaYm8SYxNn+OtTnSgaFB5n0jZukE76el9RjY4qjo09C+wTh/gKmo55qW7wsdiFILXnffDPE+TprkKuWUKrTTKKBAlaomDsDGqxPQ40OT40lVdSlheLqR727j3xV8V00qf4ZVJOrS0brzkgTMcpO4g/bDWOjo2JYMp4R/hpQzBPnVD15Kdog9ahnqTYDeL9MUFPLfDZp0FQgI9VNZXUTGtLqOrbSNpBvcH0zwfnKbVdQ0BwrqQpY8k65EhTBkGdMdOl/P+J8W+Gz9auAzFK1VgAQGOpmUXaw9Q3m043VyiZTioujQ+EKUHMNqKVQxR2BklzD8y/wB2VElQImxE4b4i8W5fLs4qM71gQGoLBJ9RlSPTJIESCLWxkOM+KM7mZpoBlpkNoI1sQqlpe3QTK2EC5mcc4TwHLJQL1WmpqYm51BQRp1Ax73Wxk3J2zcUuzSKb6DKnFMxntOo+UjHSVBkMIHNPLDArJCleYCyk80mUylCh0NZlEKCNKiNWqUgwbwbgEm+4xR5jigVAvl6VB5ZgKRJXUCFgKR0JJkD/ABSsnxgODSCVSKhEBCbImswAtiW/DUAyBpJF2sOMvBaaRsP4oNOYykyZoJIHMY19tzubYp+McKKioyl9DKPLIpleQ80ssyqq62H5pt7ieMuKItXJsNlpqSULTy1LxMQQVN9zuTInCzPjahVVn/GLIZDHSXJKgKomRSQECfWT/iJJFqLdEWlaAuJUUpsogimoQlQ+ksxABWQNKGBOqTYGJJjF1wyg7a61fMIr1iq+SAhorTdS6eYYK6TOoKsHl9UiBnuLZ1GpoXqsKgbzKiGKoFQWGkHlJb1H8qgAexfS4q2sMhIYJ5a8h/DfSoMLrMyUiGHuRIxbVIhSyNzmWV61RXWpqVdZCCEo0UDMyjXBZZaABF4u5MYrctkULMvls4BHpYbAcwBDaYseh+eLygHZNdbnDKVIVW1sJOgOpMiSpOwEAG0YLq8VrFQlHK+UPUDqUX2BKgALsRHX6HEy1awiZUioo+G3nQzqiz0uJ62kX2viel4acNfQfmTNu4Gx3/YxMmbzIsKa/PXO4kCxi0/LFdnfE9YErCA91m223TGH7kzlbLzLVaNCzuoYX+/sZwRl+L0qjaA4c7fm63gfWP2TjBorVGAF2J/Xv9saTIeHatK4rKhbeFkwL7nb6HphT04rt5JSNM1KNhHW2/v3PbbHKaEXI3I3/SPr0xUHhFRQdWbqR1gRYd5ODMlkvKuaj1DedZsLWgXuf8hjBpexuyxZ2MCN9j0BPc9vlOO16UDaZv0+vWZtEYFpVTsIHcyd4sP3bELZyAYDbbHed9sKg3Icy7Xj26d9/qemGFiesj7fSPl79MRhovtN4gH3JvvjrZoT8/pvaPeBgFaJFpMATB+p+snsPniQ1o6T+7e2IadebxtYW6e/fDnIHSOvv32wATVLGLfv9YxypW6QB7yOo/rGBXzQBtA9rW++GEg3j/cjDoaJqlUeoj26fX3+2BWrSTsP9scqfURuf9OuIVqiWtqj7/bvAxaQmyYaR/wcLEWodv1b/IxhYqhWev8AC+AUsuAFH/sbn/bBz1AN8LCxZ6aRluOcdGXqltXrJIUaiOUaQWEAaT+GYBm7XuZpMhxCvmSqU2hipdZ0TKgqbsh0gwNtjJvaFhYqsGi6LnPZHRRJSrVLMmoEaR67KSDE3m1+vtjHVOOvY1mqCgZUFG5zOsqq6tuZWHNa24mMLCwl2Lc45DPBfiSrmeJ0kUaaah1Y8upx5Daegj8piYn5WruM0gueq02iPNYbSIMzuDaJ6H5ThYWN30YPsdXzq5ZFCoiqzOBJqelFQ69IkADUBpB5o2XfFfW4rQaiXeGLFUICEEMYLEEnYDWQQQbi2OYWM0k6ZvdYDeEcOpohzBBqgI60rwALhTB9IDXiJvNtgDV4wqUHdFHMjAuAYSo5KhKatcgAAMzyORSJxzCxUMtkyAqnCKrVKAzDU3ZyFUM1SYqzuApUFdavbuPUdQDfEmUyuX00UQ1KoVi7tI53kLKgwdIghgfz3EiAsLGy7Ri1gr6PA6tVAaQlYsxaOVeUgqduYm4/l++g4R4bzJdalSsAF9LRqfTtMGwIFhMxOOYWM9aTSwGmrLlcuKY0AlRuSeYkkkSx/Mdh2gRGEmVEECSSbQSBqMiZ36DpjmFjzmzGQ0UBpg8w/wAUG256dh+9sBtwOgILIt7gAW6jvaI/XCwsNNroxYVk8klOWWmFO0iJgdO3/GLCnQlZCwYJ7bRvf5bYWFhN2NHKmXILQIg7TaeuIqmUfcTf3H9OmFhYEX7IRlnKyo5jB3jbYb7RhiUwATPuLffHcLDMUNIBExBPT/eNuuEAAQSTPQWtPzH7nCwsIp4HSCJB6THTeOnzw1lBPN+4wsLAMi+HnaIw3ROxj79dsLCw0S0NqU36NPQzMfbriBaR7z+/6YWFjRCrBBWy8MebHcLCwWB//9k="/>
          <p:cNvSpPr>
            <a:spLocks noChangeAspect="1" noChangeArrowheads="1"/>
          </p:cNvSpPr>
          <p:nvPr/>
        </p:nvSpPr>
        <p:spPr bwMode="auto">
          <a:xfrm>
            <a:off x="52388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AutoShape 8" descr="data:image/jpeg;base64,/9j/4AAQSkZJRgABAQAAAQABAAD/2wCEAAkGBhQSERUUExQWFBUWGBoYGBYYGBgcHBwXFxcbFxgeGRgdHSkeGBojGhgXHy8gIycqLCwsGiAxNTAqNSYrLCkBCQoKDgwOGg8PGikcHCQpKSkpLCkpLCwpLCkpKSkpKSksKSkpKSkpKSkpKSkpLCkpKSksKSwsKSksLCkpLCwpKf/AABEIALcBEwMBIgACEQEDEQH/xAAcAAABBQEBAQAAAAAAAAAAAAAEAAIDBQYBBwj/xABAEAACAQIEBAQEBAMHBAIDAQABAhEDIQAEEjEFIkFRBhMyYRRxgZEjQqHwB1KxFTNiwdHh8RYkQ4JyklOi0hf/xAAZAQADAQEBAAAAAAAAAAAAAAAAAQIDBAX/xAAlEQACAgEEAwEAAgMAAAAAAAAAAQIRIQMSEzFBUWEiBBQycYH/2gAMAwEAAhEDEQA/APcMLDS2GF8OiHNIlwsQ+ZjgfD2k8qJ8LEYOH4ktSs7hY5OFOAdncLCwsAxYWFhYAFhYWFgAWFhYWADk4WO45gEdwscBx3AAsLCwsAxYWFhYAFhYWFgAWFhYWABYWFjmrAB3HCcLVhasArOEYHq0pwQWxFUbFxsw1EmRpSgYWOh/fCw8mWxAbcQwz+0RgN6Q/mxE1Pswx2bInG5yLA8QGODiI98VNQkdRhpY9sHGid8i/TiIxMM+MZrWRheacTxRZa15I03xq98OGaHfGX81sd8xvfC4UV/Ykaf4oY78XjNCs/fD1dj3wuFFc8jRDiC4eM2MUtLLE/mH64KGVP8AN9sZvTijVa0w85sYZ8V74FXLe+Jkyo74W2KK3zkPOaxz4zCORGBny7dNsCUQe9E3xhx34g4G0N2w9Ae2KpEWwpGJwQrYFpDBAMYykbabolBwscBx3GZ0pixwrjuFgBnAMdw0vhpq4dE7kiTCxAcyO+G/GDvh7WLkiTk4ieoO+Ba2eGK7M5gnbGkdM556paVM+g64HPGB0E4oKrEm0nA1XO6JLHSBuWMAfM41WnEweszTHip7friM58ntjKZHjfnJrS4mP+e0iD8jicZtx0OKUEQ9Rs0gz37thYzJzrdscxXGRyGhq0TiBqeKjhfj3L169WiHRSGUUyTHmgrzFZi4YER2jBeY8SZZULtWphQWBOoG6TqAG5IKmw36TgTspoKNMdDheV74rn8S5YEj4ijMkXqKLiZBk22P6d8Obj9ACTXpQTE+Yu5Md9pBE7e+HYqDPh/fCFA4G/t2jP8AfUun/kTc7bHD141RInzaW0/3ibb/AM3scHRNJhC0ziVaZ9sRjMKQCGmdrggzt98dLH3GAeCXyTjopxiAMf3OOAk3wUMMp1O+JhVxS8U4l8PSaq/pUTAkk9gLde+18A8G8TPVy3xD09CCTyy0qP5R6jABJtFrTiWi1I1q1gPrtiUZjGYy/HlfytJP4pISVIkhDU/MBbSN+siNxiw81pIkEjcBhP8AtsfscS4lby4OZww5g4ouJcSajSaoysQv8qlvuB07kwBvjzTi3j3NVqDtyU1JBQCpFTQTpH4YJLHUJJEkTHScTtSKUmz2b4jEyZjHk2f8evoypPKxk1EYMIIlQzEhZE3BECQb40HiTxBUp5TzkIQwCNQFyTEAdZ/pgpMW9o3wrDDmq4wnhjj9WvQVmEWEETBsOsAE/LFyuebvieOy+XwX5fEYrN2xTf2k/c4d/azAfv64ewXIXIqtjnnN2xTnjDYY3GGwcbDlRemocQ1KmKVuLNhh4q2GtNoT1UyxrNii4/4mp5ZZZSWYHQIsSNwTNo3/AMxhuc4wVUsYtNiYmBO/3+2PNPEfj9qilYEXuUuD0g6jMe/vI6YJ/lEJ7mbrwt4zWuPLqT5xkjlMad5BAhANoa+w3xerxOkR60I9mG+3ex6Xx4hwfxd8MrmmoNRvd4Ai8iSjgXiQYP6VK8V0i28gkEArv+vS2I5aRpxtnvK58OA1JhUQ2kGRY7WP77YwvjLxsrU3ppJaSuqJWxvI6kH8rCPnjDcK8T1Mtq+HqFAxBIhSCRIvI3v+4GK7NVgRAaZBkmf1/rglrJqkC0XeTY+CfEtSjyBkCA6m1FFBEW5zedoVQWPv01vinx15elac3jVyEGZldOrcW+V98eNEhQpG53m1xvHt0xPRZRdnkA7KSP16x3xPNSoqWjmz17JcYzdWmr+XTGoTBLf69d8cx5rR4zpUBZAGw0/7YWHzMy4SSpkkLRqDG29hJ9/0wTW4DcsxCCeoIH0FiRGKirnpbcb9O/fDanGWJuZHv9ziE/Rq9OWCXMZPmuwjv3jrvM/PC8gBSQZE7R3H7vgT46/Qjt/phqZuCRMT/lt/ngtlbH5DqlI8pSpY9BMiLXxG9PSYDR8u2B/iokAjERr73wW/I1AtMqQqyKhDjbp7iD0MycFUuLZkUyBmasGbF2gbe/tiiOYtuMOTM6djg3MOMvqfHczYtma4Nrio1zJIJv7kyepOC18ZZzUNOaqsYi5JF/8A5WB9+mMoubnrPT6YcmaCt6v1w9z9i4jQ8X43ma6lalZ2B0lgTaVkDa3X6k4q0q1QhUVX0k3XWwFtrTGBznFI9Q+R7/54bTqrtI+fyuMTvfsah8LSnxquPKK1WBptqTblM7gRE3PTbtaD/wDqnNLmhmPiDriJjl06p0FBYoTEgfPe+KVZ/lJ6hosBubRe3vhUgzGVSo0dkYifoIwcn0fH8LnxB4krZgszVSJARgupVIEEDRqIj53OKOqzlQC5IjabQTO228n5mdycS/AV2P8Ac1e/92/+n6HBC8AzTT/21Yn/AODCOvbCep9KjpNEJzFRlSWAFMwpvI9gZnTufaT9CeIcSr11GuqajIDLt6tIvBYjU14x3LeFM5UnRlqzRuQsAbgz9QR9DgxfBWeI0jLNJuSWprYe5aI2xL1focfw7wvxbmKVJaIqFaa9FhSQTLAn1GTaRsJ+YMzfj/OuEmqFCuGBRQCSs2MTIA6GQffbAq+Ac6pH4aBiYKmtQkbX9ekTMbzaY64m/wD88zrEahSUk215ij2/wsb4fN9E9Etcv/ErNKzszKwNIoDpgI2olXIuCZJEWmBa2KSp4yr/AAfwmsaCZLgEPpuSpjoW5iRfp1OLGt/DfOM3lh8sIAN662+kb/Tpji/wjznWtlR0jzWM/IhP3GDnXlgtEH4X45zSMoaq1YBgxDXLAbrJ2Uj7HvON5wfxpSenWeuNBDzSSEDOpAhRcSVIJJJtq3xl8p/CusnMcxQEqBfzLM0GBCGQO/1MbAw/w2qxpOZy4+XmkHsSQu+89owv7K9ilou8BGf/AIiUxQq6B+NrK0rSNDEkMb+pVi2xMHbUBm/FHjipWhaLGmgphXjd3ZYckTAE7D/bFs/8HHPM2dprJEAUXa1tyXXY/wDOJj/BokD/AL1bn/8ACQR3N6tx9v0w3/JVAv45jqHHa7KPMr1H/IFZrRAgkn81hHW2++AeMZCGJLTq/wAMdNrxF4G0Y9bH8M0amE+JC015tIpJzNEEtLncm2xuQd8QN/C6iynzKtQmDOgUlgsR6QW0gC+5m3WcYPWt5L4WnaPGaGT1woNzbe29oHv2xIeHim8EhiBNpI/p02PSRj2Nf4MZMQfPzEhdgaI3G06SJOCKX8I+HqQdWYJKiVNakYJWJPJvYtvE7dAHyI02M8O8jUxG9ukDb3i9/bExyK9QwINxGr5bRpH9ce1Uv4RZIwagqpEiRmEvEaZ00xNj9IG4vgml/Crh8aRSqkbk/FMOm8BomcC1ExuDPGODeFamcZxQW1JNbs1gFJhfSCSSZgex7Yl4N4eeqH8pWbQNTkgnSB1KiSR7x0x9A+HOAUMhrXLU4WoZZmrFiWWwEtcAAtt1+eJczmqCmZoLrTRUUN6qdxEgDSQWPTqR7hPUXdilFUfNbagY7e3+mFj23NeGsmHOnJUotE1HHTtqtjuI5omdI8afwi8+tb/sdMSr4KJ/8gP/AB8j7/12xsqoiYuAYBkhQurywV2ZmEzpPYxIBxBla8w5U6F7klndtL9+UkMYa8KA0zYaubRpRlB4P257mwBE3O3vFifliw4f4AFQKRUnURAiPVJHz9DdriOuNDlqeqizkLJZaSDSW0amkgSeb8JT/wDY+2DGoUggqqAFplwQUUWc6mGk7gMV9+b5HEObGombpeAqMSXnYwC0kNJWADJmPpfthy+BqC76jcCQHIm3vHWf2caaiuxHNcnYD0qXOpYO0EER/LoJ2xLRqqVSTOsxPNBUm7N1oyJ3O0mN5ndIraZqh4MywB1Kbi0g2M3Hq3ABxN/0fl5A0kamheRe0wNR7d/8sXmVzOrS0wH1kuwAUEsG5ms0gVL9JK7nEL5hTp9RSFYmBJQoGQaQvICVPIAAo1EiFjBb9jSKOp4boGNKAgqzW0iyC5sNv9G+t3w7geWjQabK0T6EIjUwBkL/AIZ78rYnqNy5mo2olgiBFkwjVFSAoWYAUibWHzJlfjJ8pdJ1G6kDZhIMSDOtUh56bzzcsNsdIa3BaKRpptvA5ut9XKIiIkjtJiBhycMRTpNPTBIJl7QxnV73kDc9JxIa1hH5nCJ+YsZaQRsAJpiGmNxpkyylmGhFEM7vyktyhnrDSab2/EbU0mTpAFr4P+job8AphVpmS+krrO9iVlql20hrDblG9sGZLIQk+UCCCCfMb8oIMQSAsjf9gXhOY1V6SIZCMVJaBPp1MAGmCU3IkACR6pXDs4xp1iWhVbzFJmAY2XlguzMUC+7GTyTOfYIKbJqPygC7XLR0vJFt7mwE9LnCzOXVA91ECYgweaASDFydMXsL7QcKpnyPLZiFXkgEmQxq7nf8OFsnpghTJAOKzPLCEPUJZ5YtBZYiQO+oa0OkfzC/TCAuqfDVBP4amLTHWC0CIn8gsDJ/RrUAAeWIElgA0gDuDsZVRbcH3xGtWq1WuAG5iSqyYDKpIOobRqZtPVioMWiNKrmoabAFVLvWqMTIKAQwJMaW0hRaxcwRZQqGGZQwxVgouFgx6ioYiNX5YYTJmesSerXQLqJj0kwoAAYjTEkRJOgE76SQRF6kL+EztVUE1yywSQzKCzSi2UAshgGD5hmYEFF0XMBNVRxqWpAA/EZQ9UiTClSxQDoNJ2kkiHQfkywUqAG9a6gJny4B3/MZuLCOYxiPM1YanDMLoD6d3bQsgGwIDPcTHyOAaWaXyaZFJ3BeoTLXCvpW0iDIJMt13mMcenVarp8oE+aHlQSrUqTdDMhBMzvziI0iTA6LOpmlciWkOQF0/wAxbQNl3HMe/KL8wgdc9rTdmXywQZAOg8oImA34nJYbz1vjr0HtrqXVq9WxUMyaA8gLcPeZEQTI6HAuUo0AaSM7HVpBi5Ao1NSOsdCNQBiSQbFjh4E0WVVWNOCVmdI1OPUajU4je5QmJvoYg3kQ5nNmdQqqsKDqnUAXphr8oPWesgsbkMBBkszTXyWFMAFiSWMKERg8GSCsuVZZsBBJsRiAVKhUaNCgZZ2LD8jhzBO0co0gzcsTsIwUFFk50q8s7SJYKOgWSDJN4Yn6E3Fz11JJUW5NId26gLExaTrU/K/SMU+czel6iHYGqAdV5aiEUAC4KaWTVqky072jHHQGmDUl2YkiAB5modLSdVthrI2OEOiz0tPNVE2EAE7AgDUQRbSR2EfLBOSUIp1OzRtqIU9wYEyAAYnpv2xnnzldmlAE0qYI6LI9JO/bed7b4nfhMeYazg6A0gGCdNEVREjmEuosNycL/RNpfQnMcVpsCmrSJN5NwCR6rmCAptcxJjD8hQr87UgpEEc4YATFyTckCPvgullEoavLSY18z2IA88bHmMHL7WkOSNsE8Q4tSGu5eDABhVuuqwnmhvncz0nD2vtipt2CZbgMjVmKz1EsdKtpQSYu0Q24iB1xU+I69Goq06LBAhOpgoAZhAI5uZgIJmYvgHi3GqlZVWsxOk3UQFBDAqBF2IKjuMD5bLlzLfrf3ueuFKqMdSaiG1eJ1HYt51RQSSAnKoHQKIsMLHCq9sLEWc/LIiqVGP4jNoEMSrQBrDNUC0wbEmUHpY85J74r8znxpaWVjCqCpqbCnTURBuZUAwt2m8EDD+L8XHn1yUgurwjEEKCkSBBGqAIIPQdsEcCK6GFGjUYsrMwJAGoISLxqZRE6bbmNJnHVJ1jydXkWeqGKNEETTZmIQalLMFiGax1KRtaGWMTUsyKZdQGL1PQoIQaomWkTylVYKT6iCLjAeZo5irWVgi1EC02J0cgU0kAUgkGyKo3PpB64IOVzZ510CwQBVbzAJkaWExdd1MxI6yIk/wBJFA3GqpolkaQA/lsFb1eW3lswGneb824AB9yMtWhGdnU6VXQxELUCaE0812CoWJEW0zqtJm4x4XpeYUNVqU+cxZ3j0Zh6aGSREoFaTMk6r7YGytDK0aThqtSuWhV1AkACohYo0QraVIgEnbDb24C7YVksxrWkUdUC6xBZFWUFIB5Ilgx0yJFk6DAFXiY0+UmsXRlBJA/u/wASZYFgWaxIgJO0wbTPHL0fwkQuyVqpfRJWfLVAAxPMQRPa89cRpxY+YxWkI1IZOov/AHVJW02ANlYb27d4k6GPr1mWjTQKpLuKnKDAK61aFIYuPQSx6qo6AiPIcPdRVbQ4Zlb8SrAXSUYNygyHINiRaTvNi+K1KzPSZEQLNTy9iQnmkS2oka5IvsJEYho5t1bS9RgXBpSSARqiWCg8r8oAIFgfcYTlVFJWwvK5Vkq+XC2rFWqXLA0namXUOdOoXje0WmIiyS+StM1XUMWHVdXlOpZ2Ug6gSVVAwvywD1xm+I8IrfEVnp6jSpVXplySQT55RQxPKzNyExczMGcan+waxSlTbSlV3Og1CGhUouYJvAkLy2gkHscPofaor+EgIS2stKEtThtRV0eAF0/iQyhm/LFyTIBdwfNUwQris5ZXSQLDWrAW1EbNECQNU9BjT5fgFKjRqVdVE1Uo1DopxYlNJuNrMNgOmK6rnsnl6iErXqmzAjkA9uZl6EiQDN9hic+hpEaVG8ypry4g1SagkwQtRmIDm0KbCO09oMX4gu0EVCCTpVBpYxMRpZosNomDcdGZjxElCkmtVWsawqkCWL038wqzBRtLJC4dw/jleqKgLMqsWcFCoJZl9N1IWSB1Om+8XUk12LBLQ4JWNZ3WpUIRyHLONiNTSdgYYyPrY4EocMpU11moCjpUHqkCApANhJBqBxvBQXBjAuY82pUrvV8uiRUbUvmQdYgQzarqOh6zjr8PFUUdOoJ+JTWmhIQeSKI1EMb6yw1TcmN9sHljtUGZlMlToEq/L5qgmVTVplW0EtDFVYk9Ba0m64lxNaVNmSkxLFEpxLuCFpyGFlCwzqGBBmQJEnEn9mnQadQKHSpS0M3Oqkhy5FwCCEWRN9PsJdmKSUqf41RqgapSBiPTOogaRqnlFvbsbJDpg75uuEptTFMTUA1DSqqAr6QBBDkqXvH5R1wLVyFb8ArqqKq1BpMzqDr5hLE+lrQogACIgnEx4/QoGj8OtMLLai58pWZabBTDC5IJgz3sJUAPP+JMw7hqepFZAGhqYUc7G5NzYr+vvh2wf1lzV4QgGaLEAOKinW5ZhL6UEAaQqVAtgxssbbgVeI0cuyEEl6csupSJbzNthpUFRAJ6bm+KdfPElHikWiKaqT6xUEuzEFl6RMD5XnocEcrUqGWFOnMsZbcADUxKqJ7D5bzgvNEb4+MkGT4tpBFOkTRZSs1Oaz2qQW5SCBpgDqbjCfzqqsJ5fLAqAemFaJJMW9IAgkwLEzizpZRUp1qhadFGqdbabPoK04ZraixAXrI9sNpcRKZarUpxU1+XTVR0DMD5hbouqnpuNyNsNJvJG6Tx0Cpwc6NbE8zMtwWJEeYx7GTFo3b5xZ1uH0qCZh4LrTpqkAAsK1VUgFZlWBZpmCLexxFxRmell2Sp5SI9TUdSEGqFp/iMwEBB5mmIMbwRfD+Jt5b8RReqKSSRBepUy+tjbVJd2PQbW2ilBD2vydzzlBmFTSoShlmSpFnpl01ki1zr0gbwom7ThnEc5SWrWKks2vPKxO8VKaIov+UsygDuMVOb4sFasjmmF8rLUtJqL+VKNSy3taSbgiYNpxX06gJY0QwJYkFmcBfMN4VkkjlmAb2k9BfRWEFVeKVFqE1KrBqnopgszEMaknSwBECpUknmBY9ziCoSbtNySFJEknuVFp3MTJ6mMRpQCMYmpWcDU5BE/wD1QgDew+uDMpk4MvJY7z0G0DlGMpSOeeq3iIzLZSeZgJ9thP8AXB9Ne1sJQOmOxjGznlgiI/dsLHG3wsBnkgyfHQKlWaCPULiCSIAKLEQrEKRDW74vW4nWJRMvTQuyuGJDAAnzBCgkKfwxMmbnptiaj4OqkyuW0jvUcD52Bd5iemOcHDDONRI8s0FdnYwdWnSsLB5QfMnUZPYY3Vt2kd9ZMzkM1XAOkkLpBsgnSFhZOkFoFhe8Yl4bUqllrKzqVnSp1kEGRJBtsSIP2xd8BymU+Gp1KuYhmDKUDKCIJgQql5hdQkgwT9Ic74kyFJjoytSupVueCeawH960meYk7i+84GpNmii0ApwRG+HVeZqgq6t5JWqyrADAqdOkSD0JjBeX4EatRtFMVFXlYoyKAw2RnDiSLWMwSJwZwjjx+Iy2ahaGXKOv4zBTp8wFiiyGcnSIhSOXrjO5nxGKTVxTrVUD1XdRTUS3MSGLEhgIgaes7YtwclkTSs1Wa4M1P4emRTpu9diJcsIGXYnUYGn0gWPzJwTWXLUQTVztMmYhABJsAN3M6u3ScYw8PzWikWcuyuKmpgGJ5HEFJ/xkzP0Bvi5oZqstIIGK1fNU+afLSKZUqVUDUVhiD8gZa2Mqi8NjuKCsznVXO5hKtBq9Kj5ioosq8yHmc7lo6k7mNsCcQ8bcwTL5egCs7GY+yiWttG43719fga+fW+JqS1OppZy1i1zq5gSSff3GLfh2TFSDTFeqD1UMq3mTqGhfmZ64JySdIFOsUR8X4s2Xo1stULO1WotZdKwiGpVOYux5mY6lWIgabTfFKOH1q6+uvSIbWpql3NwSTq0KLzt7QBGNnn+EOmTrB0C6my8c+sz5wFwBA9REAk36YObw0nM71q1SLMqlaawLXgagCZ/N3w5SbWBpSZmaGSqnLOgbyxTp1ncr/wCQ6wwVtrBSBYkWwNlOByORmcndgp/V5MD1W3t8sXmZzmWSlmloUlUCg481erWBAPa/e8HpGKfO+OGQ/h5fYH8T+89RAJtAUdI1QImCAAD9SRWz2Trlas0tQp3rppqF9RBFGqNJYGyldJC6rEDffGoy/DKSInnVNJKgxKpcgaoUc1vY/wBL+ecV8YeZQpqbKtdTB0KSpo1hIRIOkEhSZN4kycC8JbM6poJVFIkks7KQZEWLKG2E2tPywNYtlflM3S8by1KtWJRGqvmKoBgTAI/PBIEdu+KbjviZjUpFGpUG01gCQ1SdZpKQoK3aFjY2sJxUDLP5tQ6qI1OzX0KQHOoiWXUQDcf7jEh4U4I8unSWDZi3fcgaJv8AMTGJ3KyJasUsZJc3n85XAC09TIwKuTpWIZXkMfVJBEAgaT2EwHLVireYZ5lOmmVBBVYnUW7Enl79oxdZbgg+DzdaotOo9JJSQ5WTI9Ja9wN5698RZbL00UclMSBOlV3ifn337YmTdWZOc5dEXCOEF6dUsuhaVNqpulViV2AmwYi1zbD6HDQVBclpE30neCCOUD9/a0zmaXKZV2ZCDm6VRKahQNIG7VCdt1IAknHfDGUNSka2ZoGmdQFJGNTToCJpYqTfm1XNoiBi9jcUwUHJg/GylFckhIFSK3IYDy7IqDTErMyJge+OeIPOoZOoq+W1Qx56rfy6MrogNZiXEEwbdIxZ5jg1H45MxVCl6tJ6rKxGhatJ6NNSpgbLq3nacQcX4zTzOWzZpBnZadJZA5WL11gI59V1NwIF4JvGqSs0UKM/kMwtXL5rLuVdFy9WsxUQTVpaSh1CNmJtsZiLYA4LxCimUzoC3fygILGafmpIEWaOdpF4EdLx8Ecj+0D/ACZKoi2MEs6CPaYiOp6dAHk8jm6S1eUeWSganVlS4pAVQdQBKhSIuQL+04qPQSjksMznlqZXLUmcyGrNOmC6E0lQoDvZXWSLFINrmLiHiyVrs1JwtWrprVFVWXUCTSkMOY2mCRIUiBvjL5viFV1C1KY0GIKrsLAaCOUHkN4M9ji6yXAKnqclbkik4GlZ2JQnmaIu0H0ztclUVbE5UiTKZYVQ1Ro0m9OmPwwOaZkc1u89+kYIq5nQNC+SrbBPOYWPsAL7fbDMxmtPKK+XDggGUEj2gHa+DcquleaojMTuqIPtANr73N8c8pX2c0p7hmSyC2spY73qsPpqb5fc4sadECw29gMMU7CZb/T2xMzaY6Ha2/7+WMmxLA1rGLR7Yi1b4Tk/L+h/Yxwk+2EZPLI2Pyx3C0e364WGIueK+MK9PyjUzDU9arV8unSBYowJWSdKrJEf3hPtjL5/xXrzVTM06IbWSVpsTblUSSnXkJt33thvF+L0iabFmqhKWldRJsshVmJHXp1G+Fn6AqZ91y9BonWlNIXekhYrB5QZZrRAbaNu6LSR2uTeRnDGcoSaSILQAzixv+YuxmDe21toNouQVrVUDEgAzVYggCLqYDWjp1MDc4lTw7ntQPJlqZ5SbPC3aWA1FXkkageoE74Izvhc0lGqqaoAkleWRq51G4EKCbkWIvuRhK27HU2jmYzGXJorWK6KWlAoMcjVJIIFzcmPb5YD+BVMzXpJl3rlKzIkKGhVZgNTNYEgdTeMWXhjI0Aq1xTQOrtq8wozJzjmmJX56R0gzfAeUzEcUzZB5viHULpJ1KWf1NICjVp9RA69BNJWsjUC6ynhvN1I1U6GXA7vrb7INP0LH6YIy/h1bHMVm5RzhSqAktYAKNUdN7x2OGt4xruDFKnS0wJdtTTqg/hpYxv6jboL4yfiPjeaLkUyXRgWJZ0pDV1RtJUEAoTBPQnoDiFBWbKCSNZw/P5Snns8+YekHFb8PVdiCCDoUSxi1wOoxZZzxuiyUp1I/mrA0FPb188/+gsPt5PxHxCcvmMwKLLBq/htc6lAIBQyOW4B3P6nBOT4hnK0lqHMSdNRyFgCdwbyCegj63xpJVkScV2bHxH4qqvQqBnospajoFC8E1Qb1dZVzYdB1MDYZzi3E1qRTqVPMqFtLTUdnOkhvzA6SAJgaR8jIIv/AE3Wa1esaiT/AHaghJmRNr/1vvbFo+VrKR5K0VtzMUMx8+Yn69zjNzXVkc0V0A6a7U3pzW8tlKqzwTBMhiu89trEiMS/2VyTWOYqx+UaQLbaVBP3EdDAxbeIsg+XrUaDVn8yqAxZVRaSrJBsSzlpA6gD9MSfBsP/ACqxsJKEnp/jAn6YiblEynOTKzK0wCPKyMQLNUKqe+92M9740XB8gtevSStSUhmOoBz/ACk7iJgxgEFhvpj2kH93xY5fNpkXpVq7hQQWWmgLu40xYiFQcymSb2G+CCcpIlX2ylyiqa2ZDpTBSu6ppp01ARSVWYFz1JMk9cECoGYJQpGqxJkqogReTFuv6YzNHjVWrma60KaE1qxYFk1uoczpG6CJ3CzJN8esUOK08sophFpgWhdJBYCN7SxM3MT13tepprdZpCG4yvinifwVOtk41vVRddQwFAINqaCWPzJ+mLDwctYpWrZgU/MlFQaUGgadgqCFBJQwLnBnieulXh2aqBQW/D5yqyQHXSQb2gkj5zABxTeIPHWWpoaFFfPcgKtJDNp2L3AtMgfXGklcaSNIxpmh4mEzPD69StTUslByAQDpYCZU7iSqne9sU3Gf4i5ekEo5dWzVZlUBUkILAc7xtIO3YyV6VXBM5mTleIefyquVICAcuozqM97jaRvttgLIlKHJTpVYZQrVGQFi7kAaVMs7AHVpgAjuBBVqs5NIrL8Fh4qX4gZJcweY5dmdFkTqcGNzyqEPUkwMDZjOinlK1opv8K2unDBVWoCTG/puAVgRFtsd4tm6VJ0q1Dqo/DUVpNU1AWrOxWoAsnl0EjT7WnFLxnxDRMLlZrtewRkTkYwNANhBOnTO4OqSZai27Hu2posG45QSm9yjAeYylArtdSsAnW0sEYmI0hrBbHLZ+nVzWjmkFFJsVAJGknSJtIIJG+4m5wUeB1a01a7LqLatAboBpAJZToAEiJMCBHXFyjVVUBVpgCyrLm36d8EpqPRz6mpQJkMktNQNNUkC7IrJP1JDH815H+eIszxBg2lMm1SxnULd7GCD33v3w/OZnObIaa+49V79QYH7nBWVp1tI8ytqJ35FIX5d/tjFvyznlLcQ5XI6YbyKVNtyQZN+3Lf74OWoRvP0M7YarESSzMNohJ9pgYlFInox/wB8S3ZmkxK/eZ/phrGTP3+v/GOuLx/xb3xzyjG4B7XjfoMSJ2I1J63/AH0w0t98MdffbHVeNz9D+m23XAkR2dg9z9hhYT79/qMLFFbS9p8ApJUUplxylwrkySBphmBseW0SpMiQelS2ep0uLA1iiqKSzpV9OryABYAsTI7dPbGW4rxLNM5jXU3szEAFhqIgECIAJLCe+2KzPcVdcyjCogIpqNSwQBoIKmzAkCV2vbbp2KJ6Do9Y4j4qFJtKUn3/ADEoN/cEjc9PnHWq4txStU1qzhAQAFRVkm+7OWLAEE2AJHQXAw9PxW8AI7VnEELom4sIVRYC36HpiR8pmq0cvkgwIdxYTPpMsPr3xm4td4Kc4pAuYzbhhrrKxFipLNpAvYENY8pJjcCNsdq5xqmbrujCGqMysNV5Y6YHq5idjcSNsWFLw9XAhgDYEr5jKrMklSQvqI1ESf5jG5x2tw2qghctT7kIpi/dzF/v2xXJEwlq10Af9PZrMtqY+XaCWYAkH2W5n/FFo6YPyvgjy7msZPq0rAPeb3+vbbF34M4BVruy1KfkoqluSAzEG4DNq0/QfacU2S4y2azOmirUEVZCmrUc2IjUxI+wgYlym1jone2rLHKcJaks0nAcbSgkfJrnaMdp5LOMsNWVBaSq3t2Me+D0WsuzU/eEY2PeXg/74KWoAOY/L/b/AGxyubMrbAMvwTQZatVYxFyCB2gEGD+/bBlEMhkVGbblYiJOwAC8xmfl9DiVcjWqT5KvPc07AdTqPLsNt8WviauOHLQ8qmjVqiMTWqjUyQFEKsATDEbfeb3pwc2aQjWWgf8AigmrPUIZUJoiGc6VHO5libKLAfXFQ/EqRqCmK6sqWqOtNioIvId3XzOxICi89CTQ8V4hWzFWartVqQBDbiQCsAwqiDPa89ZxZ8JoU8szNVU1X0BkQSIqD8jzbUVtFyAwgcwx1TjFmiVs23DMlSUqKINVrMzNTBOhogqIAB03Ai8r3kyZzI0s/XopmZlFYAUyQG1Q0sSNQAEC0XO9wBj81xqq9XUKnOeUqmkjSbXk2Ej0k8vRrA4v/DXHqfxeWptU1VnZhpvsqP1M2BDDebe2MY/l0jdpVRW+G6aZZ80ulSqZhk1Mw1ny1JUTHQLuIux2wuKeLEFYBVNWpZhTHTVDS7bBdAVbXubCLZfjYqNmc2quVU16u2+tqp2PUlFYRMGD9COH5WllkViraapKkrJnSGBgwZMKRaLyNMgzckghk1L5qq3Cc41ZaVMkUgtOnNgKn5mPqJMm1o2xncjW+HogrSTLkmF1MrVKwNT0oIBJUkDUYECY3VbPimdI4fmCTSDHyn0q2rTTqMrINX5nEX3BAtEHFLn0y9byxmayMlFWBp0PSsKXChVBY6nMSZsZkiS1Jbux4i8Fvmc8Tkc4qt5n4KhmWGDM+okSBuGMEC23fAZ8XDMVNLMaYLBPJBdWKmY1RuCFhryNXbUTlW4kqL+HQFMKFDMC68wlyBURyrsdQGppgXO2L1uJipWSrTpEQAfNa7FjapM3CgzpFvefzPaoIW5sE4nmlqZhk0yi6TcELqdQs8wBIvqubhexJBtHh9OmDFKk9WxuoAEACFUhmACjqb3JmxM9fMBWLU6LMxiappwTAj80FYFulsVmf4w1MSyODeJCfX8xn54xlJvCMtSaj0H+ZVm/l3O8uTboLAbf8YqM5l867csLuOVwJ+ZmfpgejxfNVWAQRq/w2j5kRF8XdGpmAOanTmN9f+ixiP8AH0cjecnOGcMrqstXJJAkRqg9rm9vbr1wZ5BBhnYmbjlAj5AdvthtJqkjzAgkdCxP6juPYYKRQQLx+wf388ZybZWGRoPb9k9fbEtWuY6z3NrfTbr+9o3jpESfYffHTRjcz++k/TE2FkZaSBHtthwYR7gfv9j/ACwwL1j3/Z645UNrW+5n99sMhiUyfa0/v6YlUW6+23+lsQrM9Z97/OcJagg6h/WDgFR0lugwsQGtjmGIzdbNOzaS7UkiNWmW0mQbASe1yOuC8muQpgeYz1njd1YAXmyG0fOQcamvVVhpI37f6n9/fFa3h6i26QT/ADMxj5X2+l4xvy2vRq9RsCp+K6VMFaFJhf0qqqCenpuRb+mO5fjVQkTQifzNrM29lmfri4o5ClSsiqs9gG+X1nY/PBkgdCLCZsO1/ntjKTT8EO2B0c7YSr+4FN/r0t9ffBtOpGwPeCI//Wf0xA2aVRuJF41R72je04IyeS8xGqvVp5egvqqORJg6RCDmJLSoHW8TaY2NvBSi2Xvg+sPOIJuUNv8A2BMSbwL/AHx5z4K4a71mWmF1hXJ1EKAqwTJJ6W+3ziz4l43y+XRhk6dSu5t8TXZkAMydFJSDEx6iPeQL5xMl5gvLFmnvLGekdSbWx3whtjUjSsUbhnoB1pLmlrVWcIRQXVTTUQL1iVB3/KCbRjWZXwxTplWbVUYDcxAnflNuv2tjGeFvBjCrqeotM0GQ6PU2oHUFaCAAIXvv0Mxua2aqiqBqTy3aJHqBiZnsW5RFwR1BthKEF0dGnDHRZZLPM9lRhECCB1JAuCRFpgXttEYruIZ6lWYMaYqPRJGr1BDs/L1Hf9DIv3N59YINQGLjmazoCbQfY22OnqcZHivi3K5QEeYaz6bUqYv3JaLAky3MSQGkAzJI30jal5Cv4joDxChZeekkkqGtqcGQfUNPeLD5Rj+M5ugnK1Z6tSBFEEEIySp1zyTAm8xp6Y0n8VB5mYy35S+XXrtLN1+Z/wA+l8RmRTy1IhCpLiPNtAK/lZOaQQVP/wDQAON3VmCXksuHrmnpItSoaVOpPlqxUMUnWTqKjUYIGq0Eg21CbHgVFaWbohXOpDpFQ6C61NPMq09GqqEFmFlRdRmRAxzcSdqiMAyOtg6Fitm5iqNqhYJAVbSZjcY0/DfE9GjUFZCzwNNNWgeWh1PUZiE1GX0ksCfUbWEqi41QzhHiWn51eo1OpzVqjkydKhjqUG4GrXYjdgQBF8A8e8WDNuigtTy9FYp0kUaJ1ESyEQLGNJnoNiTimXjYWnmKYSfMqE6uinUNGkTE6dW47RtiuqZw6CoAuIkCCQCNz1uIv/MehxqoGblWDYcVytKqtE02/CIjSx/FJpqSwKgQzw1MSSBOoKAqqcAVOAETfyabAuqq9NwJ08rVNYOlUe5Mkx6ZaBSZXItX0rRWIH4js9iSTBM+kbgD9m8yXBjSA01KAf8AnILXmbFjAM6RIG3yMzJqPklyRPlfDEyWqMKWrl5AruB6WI1Sp7STuDvjR6QRAFht++vf6npiqGXrMT/3APfSgJtfmBae/wCziHPZHMFfw6lZ2PQFFAN5n/nHHN73lmT1G8Iss9xCnTMVKmmOl533ge0d8Oo8Uo1CFpvrO8EdvpEW/XGRbw3mHaWEnqSwtbqZ/pOL3JeGkQAEuzGZKsyi3y6dL/64lwgvJGS7KXuBPYSJ97b9ftiJgZMm8bSB7ncTNxgD+wqJ2DHpd2O31F46e/2lpZRaYIVQDv8ATue+IaQgw7je+5NrDqD/AJ4TWFthvP6fv3wwAHvG25O5/wBST9cRVIJ/oB9d8ILJTcSIH07i1tx8iOnXEK1r9Ot+ne+HTq2G3X3g/fvfDBRJsf1t9rWPtgJbdkpkkHofnvHTv9NsNgmRH7/z26YYwM2tbff9/wBMT0iwF9J9j8vnfDGrY2pTgDVMgbRe/t3xBPa4PzGFmDImPoD16fP5fLA5G0ztH0+R6/PAgY+Pb+uO4i84iw2HuP8ATCxQB1HMBrhH6RIAJPSFUkie3z7Yb8Q0QbC8g22B6kwTvaemJ/i7yhNjMARBgbNpPdhYbj2tZ0fClR9L1eS5KiJMzyyv5uWNx02jF0VGDl0VLVCp9KgosEGAC24iw3BkHe/fczJ+HsxX3RtJ/MwhRuTckF7xsIscarhHhkUxrhajH8wO5Egkg2LHaYm8SYxNn+OtTnSgaFB5n0jZukE76el9RjY4qjo09C+wTh/gKmo55qW7wsdiFILXnffDPE+TprkKuWUKrTTKKBAlaomDsDGqxPQ40OT40lVdSlheLqR727j3xV8V00qf4ZVJOrS0brzkgTMcpO4g/bDWOjo2JYMp4R/hpQzBPnVD15Kdog9ahnqTYDeL9MUFPLfDZp0FQgI9VNZXUTGtLqOrbSNpBvcH0zwfnKbVdQ0BwrqQpY8k65EhTBkGdMdOl/P+J8W+Gz9auAzFK1VgAQGOpmUXaw9Q3m043VyiZTioujQ+EKUHMNqKVQxR2BklzD8y/wB2VElQImxE4b4i8W5fLs4qM71gQGoLBJ9RlSPTJIESCLWxkOM+KM7mZpoBlpkNoI1sQqlpe3QTK2EC5mcc4TwHLJQL1WmpqYm51BQRp1Ax73Wxk3J2zcUuzSKb6DKnFMxntOo+UjHSVBkMIHNPLDArJCleYCyk80mUylCh0NZlEKCNKiNWqUgwbwbgEm+4xR5jigVAvl6VB5ZgKRJXUCFgKR0JJkD/ABSsnxgODSCVSKhEBCbImswAtiW/DUAyBpJF2sOMvBaaRsP4oNOYykyZoJIHMY19tzubYp+McKKioyl9DKPLIpleQ80ssyqq62H5pt7ieMuKItXJsNlpqSULTy1LxMQQVN9zuTInCzPjahVVn/GLIZDHSXJKgKomRSQECfWT/iJJFqLdEWlaAuJUUpsogimoQlQ+ksxABWQNKGBOqTYGJJjF1wyg7a61fMIr1iq+SAhorTdS6eYYK6TOoKsHl9UiBnuLZ1GpoXqsKgbzKiGKoFQWGkHlJb1H8qgAexfS4q2sMhIYJ5a8h/DfSoMLrMyUiGHuRIxbVIhSyNzmWV61RXWpqVdZCCEo0UDMyjXBZZaABF4u5MYrctkULMvls4BHpYbAcwBDaYseh+eLygHZNdbnDKVIVW1sJOgOpMiSpOwEAG0YLq8VrFQlHK+UPUDqUX2BKgALsRHX6HEy1awiZUioo+G3nQzqiz0uJ62kX2viel4acNfQfmTNu4Gx3/YxMmbzIsKa/PXO4kCxi0/LFdnfE9YErCA91m223TGH7kzlbLzLVaNCzuoYX+/sZwRl+L0qjaA4c7fm63gfWP2TjBorVGAF2J/Xv9saTIeHatK4rKhbeFkwL7nb6HphT04rt5JSNM1KNhHW2/v3PbbHKaEXI3I3/SPr0xUHhFRQdWbqR1gRYd5ODMlkvKuaj1DedZsLWgXuf8hjBpexuyxZ2MCN9j0BPc9vlOO16UDaZv0+vWZtEYFpVTsIHcyd4sP3bELZyAYDbbHed9sKg3Icy7Xj26d9/qemGFiesj7fSPl79MRhovtN4gH3JvvjrZoT8/pvaPeBgFaJFpMATB+p+snsPniQ1o6T+7e2IadebxtYW6e/fDnIHSOvv32wATVLGLfv9YxypW6QB7yOo/rGBXzQBtA9rW++GEg3j/cjDoaJqlUeoj26fX3+2BWrSTsP9scqfURuf9OuIVqiWtqj7/bvAxaQmyYaR/wcLEWodv1b/IxhYqhWev8AC+AUsuAFH/sbn/bBz1AN8LCxZ6aRluOcdGXqltXrJIUaiOUaQWEAaT+GYBm7XuZpMhxCvmSqU2hipdZ0TKgqbsh0gwNtjJvaFhYqsGi6LnPZHRRJSrVLMmoEaR67KSDE3m1+vtjHVOOvY1mqCgZUFG5zOsqq6tuZWHNa24mMLCwl2Lc45DPBfiSrmeJ0kUaaah1Y8upx5Daegj8piYn5WruM0gueq02iPNYbSIMzuDaJ6H5ThYWN30YPsdXzq5ZFCoiqzOBJqelFQ69IkADUBpB5o2XfFfW4rQaiXeGLFUICEEMYLEEnYDWQQQbi2OYWM0k6ZvdYDeEcOpohzBBqgI60rwALhTB9IDXiJvNtgDV4wqUHdFHMjAuAYSo5KhKatcgAAMzyORSJxzCxUMtkyAqnCKrVKAzDU3ZyFUM1SYqzuApUFdavbuPUdQDfEmUyuX00UQ1KoVi7tI53kLKgwdIghgfz3EiAsLGy7Ri1gr6PA6tVAaQlYsxaOVeUgqduYm4/l++g4R4bzJdalSsAF9LRqfTtMGwIFhMxOOYWM9aTSwGmrLlcuKY0AlRuSeYkkkSx/Mdh2gRGEmVEECSSbQSBqMiZ36DpjmFjzmzGQ0UBpg8w/wAUG256dh+9sBtwOgILIt7gAW6jvaI/XCwsNNroxYVk8klOWWmFO0iJgdO3/GLCnQlZCwYJ7bRvf5bYWFhN2NHKmXILQIg7TaeuIqmUfcTf3H9OmFhYEX7IRlnKyo5jB3jbYb7RhiUwATPuLffHcLDMUNIBExBPT/eNuuEAAQSTPQWtPzH7nCwsIp4HSCJB6THTeOnzw1lBPN+4wsLAMi+HnaIw3ROxj79dsLCw0S0NqU36NPQzMfbriBaR7z+/6YWFjRCrBBWy8MebHcLCwWB//9k="/>
          <p:cNvSpPr>
            <a:spLocks noChangeAspect="1" noChangeArrowheads="1"/>
          </p:cNvSpPr>
          <p:nvPr/>
        </p:nvSpPr>
        <p:spPr bwMode="auto">
          <a:xfrm>
            <a:off x="52388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46" name="Picture 10" descr="http://www.claseshistoria.com/1guerramundial/imagenes/%2Bverduncementer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42100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6 CuadroTexto"/>
          <p:cNvSpPr txBox="1">
            <a:spLocks noChangeArrowheads="1"/>
          </p:cNvSpPr>
          <p:nvPr/>
        </p:nvSpPr>
        <p:spPr bwMode="auto">
          <a:xfrm>
            <a:off x="785813" y="285750"/>
            <a:ext cx="557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CONSECUENCIAS DE LA PRIMERA GUERRA</a:t>
            </a:r>
          </a:p>
        </p:txBody>
      </p:sp>
      <p:pic>
        <p:nvPicPr>
          <p:cNvPr id="10248" name="Picture 12" descr="http://2.bp.blogspot.com/_0sNsapVv7ck/TIqaMBUd_BI/AAAAAAAAAAs/L6SIOBmrLSQ/s1600/politico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619500"/>
            <a:ext cx="2657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http://2.bp.blogspot.com/-KEimed6gcbI/T0gtNciauTI/AAAAAAAABmY/7UliDFnJBdk/s1600/trabajo_Paro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643313"/>
            <a:ext cx="4286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_oWk_5zXO3I/TLYcrIoSeCI/AAAAAAAAAbY/6lvzJgIxt3A/s1600/CONSECUENCIAS+DE+LA+PRIMERA+GUERRA+MUNDI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latin typeface="+mn-lt"/>
              </a:rPr>
              <a:t>REPARTO DEL MUNDO: COLONIZACION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2400300" cy="5340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EN ASIA INGLATERRA Y FRANCIA COMPETIAN POR EL SUR DE ASIA  Y RUSIA Y JAPON Y CHINA POR EL ORIENTE : MANCHURIA ENTRE OTRAS</a:t>
            </a:r>
          </a:p>
        </p:txBody>
      </p:sp>
      <p:pic>
        <p:nvPicPr>
          <p:cNvPr id="6148" name="Picture 3" descr="C:\Users\ROCIO\Pictures\ASIA EN COLONI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0" y="928688"/>
            <a:ext cx="6286500" cy="54292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260648"/>
            <a:ext cx="7704856" cy="6264696"/>
          </a:xfrm>
        </p:spPr>
        <p:txBody>
          <a:bodyPr>
            <a:normAutofit/>
          </a:bodyPr>
          <a:lstStyle/>
          <a:p>
            <a:r>
              <a:rPr lang="es-CO" dirty="0"/>
              <a:t>Las causas  que genero La gran guerra o primera guerra mundial, se dio en primer lugar por las grandes rivalidades entre las potencias europeas entre ellas encontramos</a:t>
            </a:r>
            <a:r>
              <a:rPr lang="es-CO" dirty="0" smtClean="0"/>
              <a:t>:</a:t>
            </a:r>
          </a:p>
          <a:p>
            <a:pPr marL="82296" indent="0">
              <a:buNone/>
            </a:pPr>
            <a:endParaRPr lang="es-CO" dirty="0"/>
          </a:p>
          <a:p>
            <a:pPr lvl="0"/>
            <a:r>
              <a:rPr lang="es-CO" dirty="0"/>
              <a:t>Rivalidad de tipo  económico, en el terreno industrial, comercial y financiero.</a:t>
            </a:r>
          </a:p>
          <a:p>
            <a:pPr lvl="0"/>
            <a:r>
              <a:rPr lang="es-CO" dirty="0"/>
              <a:t>Rivalidad de tipo naval</a:t>
            </a:r>
          </a:p>
          <a:p>
            <a:pPr lvl="0"/>
            <a:r>
              <a:rPr lang="es-CO" dirty="0"/>
              <a:t>Rivalidad de tipo territorial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997001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9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CO" dirty="0"/>
              <a:t>La competencia interimperialista por dominar la mayor parte de los territorios coloniales afroasiáticos.</a:t>
            </a:r>
          </a:p>
          <a:p>
            <a:pPr lvl="0"/>
            <a:r>
              <a:rPr lang="es-CO" dirty="0"/>
              <a:t>La carrera armamentista desarrollada por los participantes en el conflicto y fortalecidas por los avances tecnológicos e industriales. El auge  naval alemán puso en duda la hegemonía marítima  que hasta entonces había exhibido los ingleses.</a:t>
            </a:r>
          </a:p>
          <a:p>
            <a:pPr lvl="0"/>
            <a:r>
              <a:rPr lang="es-CO" dirty="0"/>
              <a:t>Los nacionalistas y los reclamos de las minorías  nacionales. Los países en conflicto emplearon como argumentos para movilizar a sus habitantes la guerra  sentimientos como la defensa de la patria la superioridad </a:t>
            </a:r>
            <a:r>
              <a:rPr lang="es-CO" dirty="0" smtClean="0"/>
              <a:t>histórica, militar y racial. 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218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336704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La amenaza de ser invadidos y destruidos y la oportunidad de cambiar la visión de un pasado marcado por  la derrota a la visión de un presente victorioso.</a:t>
            </a:r>
          </a:p>
          <a:p>
            <a:r>
              <a:rPr lang="es-CO" dirty="0" smtClean="0"/>
              <a:t>Los conflictos coloniales. Las colonias manifestaban su descontento contra el dominio europeo y querían su autonomía.</a:t>
            </a:r>
          </a:p>
          <a:p>
            <a:r>
              <a:rPr lang="es-CO" dirty="0" smtClean="0"/>
              <a:t>El asesinato del archiduque austriaco  Francisco Fernando en Sarajevo.</a:t>
            </a:r>
          </a:p>
          <a:p>
            <a:pPr marL="82296" indent="0">
              <a:buNone/>
            </a:pPr>
            <a:endParaRPr lang="es-CO" dirty="0" smtClean="0"/>
          </a:p>
          <a:p>
            <a:pPr marL="82296" indent="0" algn="ctr">
              <a:buNone/>
            </a:pPr>
            <a:r>
              <a:rPr lang="es-CO" b="1" dirty="0" smtClean="0">
                <a:solidFill>
                  <a:srgbClr val="FF0000"/>
                </a:solidFill>
              </a:rPr>
              <a:t>“El aumento de las rivalidades y tenciones debilito la diplomacia  y abrió el umbral para la confrontación”.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21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Cada  país busco sus aliados  y definió a sus enemigos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  <a:latin typeface="Comic Sans MS" pitchFamily="66" charset="0"/>
              </a:rPr>
              <a:t>LA TRIPLE ENTENTE </a:t>
            </a:r>
            <a:endParaRPr lang="es-CO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  <a:latin typeface="Comic Sans MS" pitchFamily="66" charset="0"/>
              </a:rPr>
              <a:t>LA TRIPLE ALIANZA </a:t>
            </a:r>
            <a:endParaRPr lang="es-CO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CO" dirty="0" smtClean="0"/>
              <a:t>FRANCIA </a:t>
            </a:r>
          </a:p>
          <a:p>
            <a:r>
              <a:rPr lang="es-CO" dirty="0" smtClean="0"/>
              <a:t>SERBIA </a:t>
            </a:r>
          </a:p>
          <a:p>
            <a:r>
              <a:rPr lang="es-CO" dirty="0" smtClean="0"/>
              <a:t>INGLATERRA </a:t>
            </a:r>
          </a:p>
          <a:p>
            <a:r>
              <a:rPr lang="es-CO" dirty="0" smtClean="0"/>
              <a:t>RUSIA</a:t>
            </a:r>
          </a:p>
          <a:p>
            <a:r>
              <a:rPr lang="es-CO" dirty="0" smtClean="0"/>
              <a:t>ITALIA</a:t>
            </a:r>
          </a:p>
          <a:p>
            <a:r>
              <a:rPr lang="es-CO" dirty="0" smtClean="0"/>
              <a:t>EE.UU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O" dirty="0" smtClean="0"/>
              <a:t>ALEMANIA</a:t>
            </a:r>
          </a:p>
          <a:p>
            <a:r>
              <a:rPr lang="es-CO" dirty="0" smtClean="0"/>
              <a:t>AUSTRIA-HUNGRIA</a:t>
            </a:r>
          </a:p>
          <a:p>
            <a:r>
              <a:rPr lang="es-CO" dirty="0" smtClean="0"/>
              <a:t>IMPERIO TURCO-OTOMANO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224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PAISES ACTORES DE LA GRAN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524000"/>
            <a:ext cx="3714776" cy="466344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IMPERIO ALEMAN, IMPERIO TURCO OTOMANO, IMPERIO AUSTROHUNGARO Y BULGARIA EN ALIANZA ( TRIPLE ALIANZA)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INGLATERRA , FRANCIA , IMPERIO RUSO, BELGICA, SERBIA Y ESTADOS UNIDOS ( TRIPLE ENTENTE) </a:t>
            </a:r>
          </a:p>
        </p:txBody>
      </p:sp>
      <p:pic>
        <p:nvPicPr>
          <p:cNvPr id="5124" name="Picture 3" descr="C:\Users\ROCIO\Pictures\potencias centra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1571625"/>
            <a:ext cx="4429125" cy="48577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CIO\Pictures\imperios europe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42148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C:\Users\ROCIO\Pictures\historia primera guer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00063"/>
            <a:ext cx="47863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727</TotalTime>
  <Words>982</Words>
  <Application>Microsoft Macintosh PowerPoint</Application>
  <PresentationFormat>Presentación en pantalla (4:3)</PresentationFormat>
  <Paragraphs>95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Solsticio</vt:lpstr>
      <vt:lpstr>PRIMERA GUERRA MUNDIAL   1.914-1.918  </vt:lpstr>
      <vt:lpstr>Antecedentes de la primera guerra</vt:lpstr>
      <vt:lpstr>REPARTO DEL MUNDO: COLONIZACION</vt:lpstr>
      <vt:lpstr>Presentación de PowerPoint</vt:lpstr>
      <vt:lpstr>Presentación de PowerPoint</vt:lpstr>
      <vt:lpstr>Presentación de PowerPoint</vt:lpstr>
      <vt:lpstr>Cada  país busco sus aliados  y definió a sus enemigos</vt:lpstr>
      <vt:lpstr>PAISES ACTORES DE LA GRAN GUERRA</vt:lpstr>
      <vt:lpstr>Presentación de PowerPoint</vt:lpstr>
      <vt:lpstr>EUROPA EN LA PRMERA GUERRA MUNDIAL</vt:lpstr>
      <vt:lpstr>DETONANTE DE LA GUERRA</vt:lpstr>
      <vt:lpstr>LAS FASES DEL CONFLICTO</vt:lpstr>
      <vt:lpstr>PRIMERA FASE</vt:lpstr>
      <vt:lpstr>Presentación de PowerPoint</vt:lpstr>
      <vt:lpstr>ESTRATEGIA  ALEMANA</vt:lpstr>
      <vt:lpstr>Presentación de PowerPoint</vt:lpstr>
      <vt:lpstr>Presentación de PowerPoint</vt:lpstr>
      <vt:lpstr>SEGUNDA FASE</vt:lpstr>
      <vt:lpstr>Presentación de PowerPoint</vt:lpstr>
      <vt:lpstr>La gran guerra condujo diversas consecuencias: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GUERRA MUNDIAL   1.914</dc:title>
  <dc:creator>TU MOVIL</dc:creator>
  <cp:lastModifiedBy>Rocio Cordoba</cp:lastModifiedBy>
  <cp:revision>29</cp:revision>
  <dcterms:created xsi:type="dcterms:W3CDTF">2011-10-05T20:47:21Z</dcterms:created>
  <dcterms:modified xsi:type="dcterms:W3CDTF">2015-04-20T00:34:15Z</dcterms:modified>
</cp:coreProperties>
</file>